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1.xml" ContentType="application/vnd.openxmlformats-officedocument.theme+xml"/>
  <Override PartName="/ppt/slideLayouts/slideLayout40.xml" ContentType="application/vnd.openxmlformats-officedocument.presentationml.slideLayout+xml"/>
  <Override PartName="/ppt/theme/theme1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3.xml" ContentType="application/vnd.openxmlformats-officedocument.theme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5.xml" ContentType="application/vnd.openxmlformats-officedocument.theme+xml"/>
  <Override PartName="/ppt/slideLayouts/slideLayout51.xml" ContentType="application/vnd.openxmlformats-officedocument.presentationml.slideLayout+xml"/>
  <Override PartName="/ppt/theme/theme1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7.xml" ContentType="application/vnd.openxmlformats-officedocument.theme+xml"/>
  <Override PartName="/ppt/slideLayouts/slideLayout56.xml" ContentType="application/vnd.openxmlformats-officedocument.presentationml.slideLayout+xml"/>
  <Override PartName="/ppt/theme/theme18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9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0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697" r:id="rId5"/>
    <p:sldMasterId id="2147483711" r:id="rId6"/>
    <p:sldMasterId id="2147483716" r:id="rId7"/>
    <p:sldMasterId id="2147483720" r:id="rId8"/>
    <p:sldMasterId id="2147483727" r:id="rId9"/>
    <p:sldMasterId id="2147483729" r:id="rId10"/>
    <p:sldMasterId id="2147483734" r:id="rId11"/>
    <p:sldMasterId id="2147483736" r:id="rId12"/>
    <p:sldMasterId id="2147483741" r:id="rId13"/>
    <p:sldMasterId id="2147483743" r:id="rId14"/>
    <p:sldMasterId id="2147483750" r:id="rId15"/>
    <p:sldMasterId id="2147483752" r:id="rId16"/>
    <p:sldMasterId id="2147483758" r:id="rId17"/>
    <p:sldMasterId id="2147483760" r:id="rId18"/>
    <p:sldMasterId id="2147483765" r:id="rId19"/>
    <p:sldMasterId id="2147483767" r:id="rId20"/>
    <p:sldMasterId id="2147483772" r:id="rId21"/>
    <p:sldMasterId id="2147483774" r:id="rId22"/>
    <p:sldMasterId id="2147483779" r:id="rId23"/>
    <p:sldMasterId id="2147483933" r:id="rId24"/>
  </p:sldMasterIdLst>
  <p:notesMasterIdLst>
    <p:notesMasterId r:id="rId52"/>
  </p:notesMasterIdLst>
  <p:sldIdLst>
    <p:sldId id="1342" r:id="rId25"/>
    <p:sldId id="1376" r:id="rId26"/>
    <p:sldId id="1379" r:id="rId27"/>
    <p:sldId id="1378" r:id="rId28"/>
    <p:sldId id="262" r:id="rId29"/>
    <p:sldId id="1380" r:id="rId30"/>
    <p:sldId id="263" r:id="rId31"/>
    <p:sldId id="264" r:id="rId32"/>
    <p:sldId id="265" r:id="rId33"/>
    <p:sldId id="1385" r:id="rId34"/>
    <p:sldId id="266" r:id="rId35"/>
    <p:sldId id="1381" r:id="rId36"/>
    <p:sldId id="1409" r:id="rId37"/>
    <p:sldId id="1384" r:id="rId38"/>
    <p:sldId id="267" r:id="rId39"/>
    <p:sldId id="1383" r:id="rId40"/>
    <p:sldId id="268" r:id="rId41"/>
    <p:sldId id="260" r:id="rId42"/>
    <p:sldId id="269" r:id="rId43"/>
    <p:sldId id="271" r:id="rId44"/>
    <p:sldId id="277" r:id="rId45"/>
    <p:sldId id="272" r:id="rId46"/>
    <p:sldId id="1352" r:id="rId47"/>
    <p:sldId id="1405" r:id="rId48"/>
    <p:sldId id="1407" r:id="rId49"/>
    <p:sldId id="1408" r:id="rId50"/>
    <p:sldId id="97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22E"/>
    <a:srgbClr val="ADEFAE"/>
    <a:srgbClr val="FEB29D"/>
    <a:srgbClr val="FD8B9C"/>
    <a:srgbClr val="79BAD6"/>
    <a:srgbClr val="72FFFC"/>
    <a:srgbClr val="BBA887"/>
    <a:srgbClr val="A16E15"/>
    <a:srgbClr val="884200"/>
    <a:srgbClr val="8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79715" autoAdjust="0"/>
  </p:normalViewPr>
  <p:slideViewPr>
    <p:cSldViewPr snapToGrid="0">
      <p:cViewPr varScale="1">
        <p:scale>
          <a:sx n="86" d="100"/>
          <a:sy n="86" d="100"/>
        </p:scale>
        <p:origin x="61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29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5.xml"/><Relationship Id="rId41" Type="http://schemas.openxmlformats.org/officeDocument/2006/relationships/slide" Target="slides/slide1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7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C262B-05BE-E34A-B958-84B92948CFE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D9099-FB9E-8C4B-8439-64E60CF9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8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8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266700" y="116632"/>
            <a:ext cx="7304520" cy="966454"/>
          </a:xfrm>
        </p:spPr>
        <p:txBody>
          <a:bodyPr/>
          <a:lstStyle>
            <a:lvl1pPr algn="l">
              <a:defRPr>
                <a:solidFill>
                  <a:srgbClr val="05722E"/>
                </a:solidFill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0E60-0549-41B9-B4B0-5D2D10E58CC1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99915-FE29-4322-A891-6A524F4AA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082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0E60-0549-41B9-B4B0-5D2D10E58CC1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99915-FE29-4322-A891-6A524F4AA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19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48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62200" y="6400800"/>
            <a:ext cx="4038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Software Design (UML)</a:t>
            </a:r>
          </a:p>
        </p:txBody>
      </p:sp>
    </p:spTree>
    <p:extLst>
      <p:ext uri="{BB962C8B-B14F-4D97-AF65-F5344CB8AC3E}">
        <p14:creationId xmlns:p14="http://schemas.microsoft.com/office/powerpoint/2010/main" val="2939834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  <p:pic>
        <p:nvPicPr>
          <p:cNvPr id="6" name="Picture 5" descr="shutterstock_PowerPoint_SPM.jp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22283" r="8672"/>
          <a:stretch/>
        </p:blipFill>
        <p:spPr>
          <a:xfrm>
            <a:off x="0" y="0"/>
            <a:ext cx="9144000" cy="6863491"/>
          </a:xfrm>
          <a:prstGeom prst="rect">
            <a:avLst/>
          </a:prstGeom>
        </p:spPr>
      </p:pic>
      <p:pic>
        <p:nvPicPr>
          <p:cNvPr id="7" name="Picture 6" descr="Regenesys_Swish_2015-08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06962" y="6173684"/>
            <a:ext cx="1843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C57350E-8000-FA45-B367-2458350BC3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3" y="264721"/>
            <a:ext cx="2413734" cy="118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2138362"/>
            <a:ext cx="8405842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88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noProof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158" y="3420521"/>
            <a:ext cx="8429684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noProof="0"/>
              <a:t>Click to edit Master title style</a:t>
            </a:r>
            <a:endParaRPr kumimoji="0" lang="en-GB" noProof="0"/>
          </a:p>
        </p:txBody>
      </p:sp>
      <p:pic>
        <p:nvPicPr>
          <p:cNvPr id="9" name="Picture 8" descr="104277046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35715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77005451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735808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Picture 11" descr="iStock_000020960097XLarge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flipH="1">
            <a:off x="200023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Created iPad.jpg"/>
          <p:cNvPicPr>
            <a:picLocks noChangeAspect="1"/>
          </p:cNvPicPr>
          <p:nvPr/>
        </p:nvPicPr>
        <p:blipFill>
          <a:blip r:embed="rId5"/>
          <a:srcRect l="6366" t="1625" r="10522" b="1625"/>
          <a:stretch>
            <a:fillRect/>
          </a:stretch>
        </p:blipFill>
        <p:spPr>
          <a:xfrm>
            <a:off x="575671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Regenesys Building_2012 Edite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6891" y="4286256"/>
            <a:ext cx="1853803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F7C1F59-7DEC-7A40-9850-93773FDF35E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82" y="5809136"/>
            <a:ext cx="1633518" cy="972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29"/>
          <p:cNvSpPr>
            <a:spLocks noGrp="1"/>
          </p:cNvSpPr>
          <p:nvPr>
            <p:ph type="title"/>
          </p:nvPr>
        </p:nvSpPr>
        <p:spPr>
          <a:xfrm>
            <a:off x="214282" y="142852"/>
            <a:ext cx="7043758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pic>
        <p:nvPicPr>
          <p:cNvPr id="6" name="Picture 5" descr="104277046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072462" y="142852"/>
            <a:ext cx="900000" cy="900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E5490AD-0136-4D48-8C0C-240C9E4CF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6421437"/>
            <a:ext cx="1790700" cy="35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09600"/>
            <a:ext cx="7772400" cy="1143000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560" y="1981200"/>
            <a:ext cx="3810000" cy="41148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4607B-10D4-4C3E-B13D-E00DD656A7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0E60-0549-41B9-B4B0-5D2D10E58CC1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99915-FE29-4322-A891-6A524F4AA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2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0E60-0549-41B9-B4B0-5D2D10E58CC1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99915-FE29-4322-A891-6A524F4AA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2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48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62200" y="6400800"/>
            <a:ext cx="4038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Software Design (UML)</a:t>
            </a:r>
          </a:p>
        </p:txBody>
      </p:sp>
    </p:spTree>
    <p:extLst>
      <p:ext uri="{BB962C8B-B14F-4D97-AF65-F5344CB8AC3E}">
        <p14:creationId xmlns:p14="http://schemas.microsoft.com/office/powerpoint/2010/main" val="2526159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03769" y="6173684"/>
            <a:ext cx="1894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99BEB4B-B5FD-5242-B3AC-BA646873B5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3" y="345762"/>
            <a:ext cx="2327216" cy="1385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2138362"/>
            <a:ext cx="8405842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88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noProof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158" y="3420521"/>
            <a:ext cx="8429684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noProof="0"/>
              <a:t>Click to edit Master title style</a:t>
            </a:r>
            <a:endParaRPr kumimoji="0" lang="en-GB" noProof="0"/>
          </a:p>
        </p:txBody>
      </p:sp>
      <p:pic>
        <p:nvPicPr>
          <p:cNvPr id="9" name="Picture 8" descr="104277046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5715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77005451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flipH="1">
            <a:off x="735808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Picture 11" descr="iStock_000020960097XLarge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 flipH="1">
            <a:off x="200023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Created iPad.jpg"/>
          <p:cNvPicPr>
            <a:picLocks noChangeAspect="1"/>
          </p:cNvPicPr>
          <p:nvPr userDrawn="1"/>
        </p:nvPicPr>
        <p:blipFill>
          <a:blip r:embed="rId5"/>
          <a:srcRect l="6366" t="1625" r="10522" b="1625"/>
          <a:stretch>
            <a:fillRect/>
          </a:stretch>
        </p:blipFill>
        <p:spPr>
          <a:xfrm>
            <a:off x="575671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Regenesys Building_2012 Edited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646891" y="4286256"/>
            <a:ext cx="1853803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71A152-785A-2D43-A2AF-C790E318C1D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9" y="6066161"/>
            <a:ext cx="2509100" cy="4982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PowerPoint_SP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22283" r="8672"/>
          <a:stretch/>
        </p:blipFill>
        <p:spPr>
          <a:xfrm>
            <a:off x="0" y="0"/>
            <a:ext cx="9144000" cy="6863491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400542" y="6192593"/>
            <a:ext cx="1843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C2656E-9B8E-F344-BF53-1DBD6B53BA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2" y="326853"/>
            <a:ext cx="2050745" cy="1007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70216" y="6173684"/>
            <a:ext cx="1843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6337059-4E63-D94F-B720-58FC44C110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3" y="485740"/>
            <a:ext cx="2201369" cy="13107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2138362"/>
            <a:ext cx="8405842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88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noProof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158" y="3420521"/>
            <a:ext cx="8429684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noProof="0"/>
              <a:t>Click to edit Master title style</a:t>
            </a:r>
            <a:endParaRPr kumimoji="0" lang="en-GB" noProof="0"/>
          </a:p>
        </p:txBody>
      </p:sp>
      <p:pic>
        <p:nvPicPr>
          <p:cNvPr id="9" name="Picture 8" descr="104277046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5715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77005451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flipH="1">
            <a:off x="735808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Picture 11" descr="iStock_000020960097XLarge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 flipH="1">
            <a:off x="200023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Created iPad.jpg"/>
          <p:cNvPicPr>
            <a:picLocks noChangeAspect="1"/>
          </p:cNvPicPr>
          <p:nvPr userDrawn="1"/>
        </p:nvPicPr>
        <p:blipFill>
          <a:blip r:embed="rId5"/>
          <a:srcRect l="6366" t="1625" r="10522" b="1625"/>
          <a:stretch>
            <a:fillRect/>
          </a:stretch>
        </p:blipFill>
        <p:spPr>
          <a:xfrm>
            <a:off x="575671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Regenesys Building_2012 Edited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646891" y="4286256"/>
            <a:ext cx="1853803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Picture 16" descr="Regenesys_Logo_bschool_horizontal_hi-resolution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733256"/>
            <a:ext cx="2736304" cy="1118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70216" y="6173684"/>
            <a:ext cx="1843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09600"/>
            <a:ext cx="7772400" cy="1143000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560" y="1981200"/>
            <a:ext cx="3810000" cy="41148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 noProof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2138362"/>
            <a:ext cx="8405842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88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noProof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158" y="3420521"/>
            <a:ext cx="8429684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noProof="0"/>
              <a:t>Click to edit Master title style</a:t>
            </a:r>
            <a:endParaRPr kumimoji="0" lang="en-GB" noProof="0"/>
          </a:p>
        </p:txBody>
      </p:sp>
      <p:pic>
        <p:nvPicPr>
          <p:cNvPr id="9" name="Picture 8" descr="104277046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5715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77005451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flipH="1">
            <a:off x="735808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Picture 11" descr="iStock_000020960097XLarge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 flipH="1">
            <a:off x="200023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Created iPad.jpg"/>
          <p:cNvPicPr>
            <a:picLocks noChangeAspect="1"/>
          </p:cNvPicPr>
          <p:nvPr userDrawn="1"/>
        </p:nvPicPr>
        <p:blipFill>
          <a:blip r:embed="rId5"/>
          <a:srcRect l="6366" t="1625" r="10522" b="1625"/>
          <a:stretch>
            <a:fillRect/>
          </a:stretch>
        </p:blipFill>
        <p:spPr>
          <a:xfrm>
            <a:off x="575671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Regenesys Building_2012 Edited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646891" y="4286256"/>
            <a:ext cx="1853803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Picture 16" descr="Regenesys_Logo_bschool_horizontal_hi-resolution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733256"/>
            <a:ext cx="2736304" cy="1118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09600"/>
            <a:ext cx="7772400" cy="1143000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560" y="1981200"/>
            <a:ext cx="3810000" cy="41148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4607B-10D4-4C3E-B13D-E00DD656A7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73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304800" y="116632"/>
            <a:ext cx="7266420" cy="966454"/>
          </a:xfrm>
        </p:spPr>
        <p:txBody>
          <a:bodyPr/>
          <a:lstStyle>
            <a:lvl1pPr algn="l">
              <a:defRPr>
                <a:solidFill>
                  <a:srgbClr val="05722E"/>
                </a:solidFill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5C97D0-FB05-4395-A910-198241855BF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5722E"/>
                </a:solidFill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2CD8FD-F5EC-4462-85E8-56E50826CE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09600"/>
            <a:ext cx="7772400" cy="1143000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560" y="1981200"/>
            <a:ext cx="3810000" cy="41148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4607B-10D4-4C3E-B13D-E00DD656A7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46225-2741-40C7-BF8B-F8C7F2659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4000" y="214290"/>
            <a:ext cx="7351700" cy="838200"/>
          </a:xfrm>
        </p:spPr>
        <p:txBody>
          <a:bodyPr/>
          <a:lstStyle>
            <a:lvl1pPr algn="l">
              <a:defRPr>
                <a:solidFill>
                  <a:srgbClr val="05722E"/>
                </a:solidFill>
                <a:effectLst/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70216" y="6173684"/>
            <a:ext cx="1843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98D204E-8E46-A042-A174-B2EEB05AE7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3" y="345762"/>
            <a:ext cx="2418385" cy="14400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304800" y="116632"/>
            <a:ext cx="7266420" cy="966454"/>
          </a:xfrm>
        </p:spPr>
        <p:txBody>
          <a:bodyPr/>
          <a:lstStyle>
            <a:lvl1pPr algn="l">
              <a:defRPr>
                <a:solidFill>
                  <a:srgbClr val="05722E"/>
                </a:solidFill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2138362"/>
            <a:ext cx="8405842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88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noProof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158" y="3420521"/>
            <a:ext cx="8429684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noProof="0"/>
              <a:t>Click to edit Master title style</a:t>
            </a:r>
            <a:endParaRPr kumimoji="0" lang="en-GB" noProof="0"/>
          </a:p>
        </p:txBody>
      </p:sp>
      <p:pic>
        <p:nvPicPr>
          <p:cNvPr id="9" name="Picture 8" descr="104277046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5715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77005451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flipH="1">
            <a:off x="735808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Picture 11" descr="iStock_000020960097XLarge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 flipH="1">
            <a:off x="200023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Created iPad.jpg"/>
          <p:cNvPicPr>
            <a:picLocks noChangeAspect="1"/>
          </p:cNvPicPr>
          <p:nvPr userDrawn="1"/>
        </p:nvPicPr>
        <p:blipFill>
          <a:blip r:embed="rId5"/>
          <a:srcRect l="6366" t="1625" r="10522" b="1625"/>
          <a:stretch>
            <a:fillRect/>
          </a:stretch>
        </p:blipFill>
        <p:spPr>
          <a:xfrm>
            <a:off x="575671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Regenesys Building_2012 Edited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646891" y="4286256"/>
            <a:ext cx="1853803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Picture 16" descr="Regenesys_Logo_bschool_horizontal_hi-resolution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733256"/>
            <a:ext cx="2736304" cy="1118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4000" y="214290"/>
            <a:ext cx="7351700" cy="838200"/>
          </a:xfrm>
        </p:spPr>
        <p:txBody>
          <a:bodyPr/>
          <a:lstStyle>
            <a:lvl1pPr algn="l">
              <a:defRPr>
                <a:solidFill>
                  <a:srgbClr val="05722E"/>
                </a:solidFill>
                <a:effectLst/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2138362"/>
            <a:ext cx="8405842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880000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noProof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158" y="3420521"/>
            <a:ext cx="8429684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noProof="0"/>
              <a:t>Click to edit Master title style</a:t>
            </a:r>
            <a:endParaRPr kumimoji="0" lang="en-GB" noProof="0"/>
          </a:p>
        </p:txBody>
      </p:sp>
      <p:pic>
        <p:nvPicPr>
          <p:cNvPr id="9" name="Picture 8" descr="104277046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5715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77005451.jp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flipH="1">
            <a:off x="735808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2" name="Picture 11" descr="iStock_000020960097XLarge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 flipH="1">
            <a:off x="2000232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Created iPad.jpg"/>
          <p:cNvPicPr>
            <a:picLocks noChangeAspect="1"/>
          </p:cNvPicPr>
          <p:nvPr userDrawn="1"/>
        </p:nvPicPr>
        <p:blipFill>
          <a:blip r:embed="rId5"/>
          <a:srcRect l="6366" t="1625" r="10522" b="1625"/>
          <a:stretch>
            <a:fillRect/>
          </a:stretch>
        </p:blipFill>
        <p:spPr>
          <a:xfrm>
            <a:off x="5756718" y="4286256"/>
            <a:ext cx="1368000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Regenesys Building_2012 Edited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646891" y="4286256"/>
            <a:ext cx="1853803" cy="1368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Picture 16" descr="Regenesys_Logo_bschool_horizontal_hi-resolution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733256"/>
            <a:ext cx="2736304" cy="11184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4000" y="214290"/>
            <a:ext cx="7351700" cy="838200"/>
          </a:xfrm>
        </p:spPr>
        <p:txBody>
          <a:bodyPr/>
          <a:lstStyle>
            <a:lvl1pPr>
              <a:defRPr>
                <a:solidFill>
                  <a:srgbClr val="008000"/>
                </a:solidFill>
                <a:effectLst/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1572780" y="116632"/>
            <a:ext cx="5998440" cy="966454"/>
          </a:xfrm>
        </p:spPr>
        <p:txBody>
          <a:bodyPr/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799" y="1600200"/>
            <a:ext cx="8558463" cy="35219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757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  <p:pic>
        <p:nvPicPr>
          <p:cNvPr id="6" name="Picture 5" descr="shutterstock_PowerPoint_SPM.jp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22283" r="8672"/>
          <a:stretch/>
        </p:blipFill>
        <p:spPr>
          <a:xfrm>
            <a:off x="0" y="0"/>
            <a:ext cx="9144000" cy="6863491"/>
          </a:xfrm>
          <a:prstGeom prst="rect">
            <a:avLst/>
          </a:prstGeom>
        </p:spPr>
      </p:pic>
      <p:pic>
        <p:nvPicPr>
          <p:cNvPr id="7" name="Picture 6" descr="Regenesys_Swish_2015-08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9" name="Picture 8" descr="Regenesys_Logo_scnd_pmn_st_rgb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5" y="336362"/>
            <a:ext cx="1855532" cy="1256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5722E"/>
                </a:solidFill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  <p:pic>
        <p:nvPicPr>
          <p:cNvPr id="6" name="Picture 5" descr="shutterstock_PowerPoint_SPM.jp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22283" r="8672"/>
          <a:stretch/>
        </p:blipFill>
        <p:spPr>
          <a:xfrm>
            <a:off x="0" y="0"/>
            <a:ext cx="9144000" cy="6863491"/>
          </a:xfrm>
          <a:prstGeom prst="rect">
            <a:avLst/>
          </a:prstGeom>
        </p:spPr>
      </p:pic>
      <p:pic>
        <p:nvPicPr>
          <p:cNvPr id="7" name="Picture 6" descr="Regenesys_Swish_2015-08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74786" y="6183084"/>
            <a:ext cx="1843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C624FE9-4AAE-CD40-874F-DF461FD165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3" y="382757"/>
            <a:ext cx="2312894" cy="11358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09600"/>
            <a:ext cx="7772400" cy="1143000"/>
          </a:xfrm>
        </p:spPr>
        <p:txBody>
          <a:bodyPr/>
          <a:lstStyle>
            <a:lvl1pPr>
              <a:defRPr sz="3200">
                <a:solidFill>
                  <a:srgbClr val="05722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560" y="1981200"/>
            <a:ext cx="3810000" cy="41148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4607B-10D4-4C3E-B13D-E00DD656A7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977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15900" y="214290"/>
            <a:ext cx="7389800" cy="838200"/>
          </a:xfrm>
        </p:spPr>
        <p:txBody>
          <a:bodyPr/>
          <a:lstStyle>
            <a:lvl1pPr algn="l">
              <a:defRPr>
                <a:solidFill>
                  <a:srgbClr val="05722E"/>
                </a:solidFill>
                <a:effectLst/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251519" y="1412776"/>
            <a:ext cx="8585007" cy="4104456"/>
          </a:xfrm>
        </p:spPr>
        <p:txBody>
          <a:bodyPr/>
          <a:lstStyle>
            <a:lvl2pPr marL="914400" indent="-457200">
              <a:buFont typeface="Arial"/>
              <a:buChar char="•"/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171825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20960097XLar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r="15958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Regenesys_Swish_2015-08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400543" y="6173684"/>
            <a:ext cx="2013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www.regenesys.co.za</a:t>
            </a:r>
          </a:p>
        </p:txBody>
      </p:sp>
      <p:pic>
        <p:nvPicPr>
          <p:cNvPr id="2" name="Picture 1" descr="Regenesys_Logo_bus_st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6" y="270212"/>
            <a:ext cx="1907870" cy="16481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5613" y="277813"/>
            <a:ext cx="8231187" cy="58547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590800" y="6172200"/>
            <a:ext cx="42672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2011 Pearson Education, Inc. </a:t>
            </a:r>
          </a:p>
          <a:p>
            <a:r>
              <a:rPr lang="en-US" dirty="0"/>
              <a:t>Publishing as Prentice Hall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81800" y="6172200"/>
            <a:ext cx="1828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Ch</a:t>
            </a:r>
            <a:r>
              <a:rPr lang="en-US" dirty="0"/>
              <a:t> 5 -</a:t>
            </a:r>
            <a:fld id="{5063D657-DF0D-584D-BF42-04A137FB9C4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7639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4874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03541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84184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55756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4317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38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304799" y="214290"/>
            <a:ext cx="8558463" cy="8382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5722E"/>
                </a:solidFill>
              </a:defRPr>
            </a:lvl1pPr>
          </a:lstStyle>
          <a:p>
            <a:r>
              <a:rPr kumimoji="0" lang="en-US" dirty="0"/>
              <a:t>Click to edit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04799" y="1214422"/>
            <a:ext cx="8558463" cy="5166906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411553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5110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70823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92158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742232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48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62200" y="6400800"/>
            <a:ext cx="4038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Software Design (UML)</a:t>
            </a:r>
          </a:p>
        </p:txBody>
      </p:sp>
    </p:spTree>
    <p:extLst>
      <p:ext uri="{BB962C8B-B14F-4D97-AF65-F5344CB8AC3E}">
        <p14:creationId xmlns:p14="http://schemas.microsoft.com/office/powerpoint/2010/main" val="138602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09600"/>
            <a:ext cx="7772400" cy="1143000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1560" y="1981200"/>
            <a:ext cx="3810000" cy="41148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4607B-10D4-4C3E-B13D-E00DD656A7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0E60-0549-41B9-B4B0-5D2D10E58CC1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99915-FE29-4322-A891-6A524F4AA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4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11.xml"/><Relationship Id="rId12" Type="http://schemas.openxmlformats.org/officeDocument/2006/relationships/image" Target="../media/image15.jpe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14.jpeg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3.jpe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12.jpeg"/><Relationship Id="rId1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theme" Target="../theme/theme15.xml"/><Relationship Id="rId10" Type="http://schemas.openxmlformats.org/officeDocument/2006/relationships/image" Target="../media/image14.jpeg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13.jpe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theme" Target="../theme/theme17.xml"/><Relationship Id="rId10" Type="http://schemas.openxmlformats.org/officeDocument/2006/relationships/image" Target="../media/image14.jpeg"/><Relationship Id="rId4" Type="http://schemas.openxmlformats.org/officeDocument/2006/relationships/slideLayout" Target="../slideLayouts/slideLayout55.xml"/><Relationship Id="rId9" Type="http://schemas.openxmlformats.org/officeDocument/2006/relationships/image" Target="../media/image13.jpe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.png"/><Relationship Id="rId5" Type="http://schemas.openxmlformats.org/officeDocument/2006/relationships/theme" Target="../theme/theme19.xml"/><Relationship Id="rId4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5.xml"/><Relationship Id="rId12" Type="http://schemas.openxmlformats.org/officeDocument/2006/relationships/image" Target="../media/image15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4.jpe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3.jpe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theme" Target="../theme/theme7.xml"/><Relationship Id="rId10" Type="http://schemas.openxmlformats.org/officeDocument/2006/relationships/image" Target="../media/image15.jpe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4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theme" Target="../theme/theme9.xml"/><Relationship Id="rId10" Type="http://schemas.openxmlformats.org/officeDocument/2006/relationships/image" Target="../media/image15.jpe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5869D34-D016-8D45-9A06-A9BA72BDA190}"/>
              </a:ext>
            </a:extLst>
          </p:cNvPr>
          <p:cNvSpPr/>
          <p:nvPr userDrawn="1"/>
        </p:nvSpPr>
        <p:spPr>
          <a:xfrm>
            <a:off x="190500" y="651290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55F9D34-C7DB-4C42-A486-1002A96461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334428"/>
            <a:ext cx="1168490" cy="2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538300" y="214290"/>
            <a:ext cx="6067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2A7D01D-1D67-B243-BC58-D385BE5FDD1F}"/>
              </a:ext>
            </a:extLst>
          </p:cNvPr>
          <p:cNvSpPr/>
          <p:nvPr userDrawn="1"/>
        </p:nvSpPr>
        <p:spPr>
          <a:xfrm>
            <a:off x="365832" y="653705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CA26F8F-AE07-8746-B59C-9413225900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2" y="5945843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00000"/>
          </a:solidFill>
          <a:effectLst>
            <a:reflection blurRad="12700" stA="48000" endA="300" endPos="55000" dir="5400000" sy="-9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12" name="Picture 11" descr="104277046.jp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8001024" y="1214422"/>
            <a:ext cx="1000108" cy="10001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77005451.jp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 flipH="1">
            <a:off x="8001024" y="5429264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iStock_000020960097XLarge.jpg"/>
          <p:cNvPicPr>
            <a:picLocks noChangeAspect="1"/>
          </p:cNvPicPr>
          <p:nvPr/>
        </p:nvPicPr>
        <p:blipFill>
          <a:blip r:embed="rId11" cstate="screen"/>
          <a:srcRect/>
          <a:stretch>
            <a:fillRect/>
          </a:stretch>
        </p:blipFill>
        <p:spPr>
          <a:xfrm flipH="1">
            <a:off x="8001024" y="401002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 descr="Created iPad.jpg"/>
          <p:cNvPicPr>
            <a:picLocks noChangeAspect="1"/>
          </p:cNvPicPr>
          <p:nvPr/>
        </p:nvPicPr>
        <p:blipFill>
          <a:blip r:embed="rId12"/>
          <a:srcRect l="6366" t="1625" r="10522" b="1625"/>
          <a:stretch>
            <a:fillRect/>
          </a:stretch>
        </p:blipFill>
        <p:spPr>
          <a:xfrm>
            <a:off x="8001024" y="259488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Picture 15" descr="Regenesys_Logo_bschool_horizontal_hi-resolution_transparen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16632"/>
            <a:ext cx="2304257" cy="9418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3BB6EF5-6179-F543-B7CF-A5F8B4A695C5}"/>
              </a:ext>
            </a:extLst>
          </p:cNvPr>
          <p:cNvSpPr/>
          <p:nvPr userDrawn="1"/>
        </p:nvSpPr>
        <p:spPr>
          <a:xfrm>
            <a:off x="365832" y="653705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2653E6C5-25F5-C445-9340-7CDA7CA8CB5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2" y="5945843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538300" y="214290"/>
            <a:ext cx="6067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5" name="Picture 14" descr="Regenesys_Logo_bus_hr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00000"/>
          </a:solidFill>
          <a:effectLst>
            <a:reflection blurRad="12700" stA="48000" endA="300" endPos="55000" dir="5400000" sy="-9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255C97D0-FB05-4395-A910-198241855BF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2" name="Picture 1" descr="Regenesys_Logo_bus_hr_rg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254000" y="214290"/>
            <a:ext cx="73517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5" name="Picture 14" descr="Regenesys_Logo_bus_hr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5722E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2" name="Picture 1" descr="Regenesys_Logo_bus_hr_rg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  <p:pic>
        <p:nvPicPr>
          <p:cNvPr id="12" name="Picture 11" descr="104277046.jp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8001024" y="1214422"/>
            <a:ext cx="1000108" cy="10001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77005451.jp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8001024" y="5429264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iStock_000020960097XLarge.jpg"/>
          <p:cNvPicPr>
            <a:picLocks noChangeAspect="1"/>
          </p:cNvPicPr>
          <p:nvPr/>
        </p:nvPicPr>
        <p:blipFill>
          <a:blip r:embed="rId10" cstate="screen"/>
          <a:srcRect/>
          <a:stretch>
            <a:fillRect/>
          </a:stretch>
        </p:blipFill>
        <p:spPr>
          <a:xfrm flipH="1">
            <a:off x="8001024" y="401002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 descr="Created iPad.jpg"/>
          <p:cNvPicPr>
            <a:picLocks noChangeAspect="1"/>
          </p:cNvPicPr>
          <p:nvPr/>
        </p:nvPicPr>
        <p:blipFill>
          <a:blip r:embed="rId11"/>
          <a:srcRect l="6366" t="1625" r="10522" b="1625"/>
          <a:stretch>
            <a:fillRect/>
          </a:stretch>
        </p:blipFill>
        <p:spPr>
          <a:xfrm>
            <a:off x="8001024" y="259488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Picture 15" descr="Regenesys_Logo_bschool_horizontal_hi-resolution_transparen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16632"/>
            <a:ext cx="2304257" cy="9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254000" y="214290"/>
            <a:ext cx="73517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5" name="Picture 14" descr="Regenesys_Logo_bus_hr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5722E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2" name="Picture 1" descr="Regenesys_Logo_bus_hr_rg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  <p:pic>
        <p:nvPicPr>
          <p:cNvPr id="12" name="Picture 11" descr="104277046.jp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8001024" y="1214422"/>
            <a:ext cx="1000108" cy="10001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77005451.jp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 flipH="1">
            <a:off x="8001024" y="5429264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iStock_000020960097XLarge.jpg"/>
          <p:cNvPicPr>
            <a:picLocks noChangeAspect="1"/>
          </p:cNvPicPr>
          <p:nvPr/>
        </p:nvPicPr>
        <p:blipFill>
          <a:blip r:embed="rId10" cstate="screen"/>
          <a:srcRect/>
          <a:stretch>
            <a:fillRect/>
          </a:stretch>
        </p:blipFill>
        <p:spPr>
          <a:xfrm flipH="1">
            <a:off x="8001024" y="401002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 descr="Created iPad.jpg"/>
          <p:cNvPicPr>
            <a:picLocks noChangeAspect="1"/>
          </p:cNvPicPr>
          <p:nvPr/>
        </p:nvPicPr>
        <p:blipFill>
          <a:blip r:embed="rId11"/>
          <a:srcRect l="6366" t="1625" r="10522" b="1625"/>
          <a:stretch>
            <a:fillRect/>
          </a:stretch>
        </p:blipFill>
        <p:spPr>
          <a:xfrm>
            <a:off x="8001024" y="259488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Picture 15" descr="Regenesys_Logo_bschool_horizontal_hi-resolution_transparen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16632"/>
            <a:ext cx="2304257" cy="9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254000" y="214290"/>
            <a:ext cx="73517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5" name="Picture 14" descr="Regenesys_Logo_bus_hr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5722E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2" name="Picture 1" descr="Regenesys_Logo_bus_hr_rg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  <p:pic>
        <p:nvPicPr>
          <p:cNvPr id="12" name="Picture 11" descr="Regenesys_Swish_2015-08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4" name="Picture 13" descr="Regenesys_Logo_scnd_pmn_hr_rgb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7" y="6224767"/>
            <a:ext cx="1315444" cy="4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2" r:id="rId4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5722E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90500" y="214290"/>
            <a:ext cx="74152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90500" y="651290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C05B64-A83B-3D4B-9771-40B5C6323C3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6334428"/>
            <a:ext cx="1168490" cy="2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8" r:id="rId2"/>
    <p:sldLayoutId id="2147483719" r:id="rId3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5722E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254000" y="214290"/>
            <a:ext cx="73517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832" y="6537055"/>
            <a:ext cx="1764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/>
              <a:t>www.regenesys.co.za</a:t>
            </a:r>
          </a:p>
        </p:txBody>
      </p:sp>
      <p:pic>
        <p:nvPicPr>
          <p:cNvPr id="15" name="Picture 14" descr="Regenesys_Logo_bus_hr_rg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4" y="6122427"/>
            <a:ext cx="1326146" cy="5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8" r:id="rId3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5722E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010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1715" y="651290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13" name="Picture 12" descr="Regenesys_Swish_2015-08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BF8FABE-E728-CC48-B34F-7FD5C76443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0" y="5980197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89" r:id="rId5"/>
    <p:sldLayoutId id="2147483790" r:id="rId6"/>
    <p:sldLayoutId id="2147483791" r:id="rId7"/>
    <p:sldLayoutId id="2147483792" r:id="rId8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538300" y="214290"/>
            <a:ext cx="6067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6571575-FEC7-9641-83CC-BC055F9101AB}"/>
              </a:ext>
            </a:extLst>
          </p:cNvPr>
          <p:cNvSpPr/>
          <p:nvPr userDrawn="1"/>
        </p:nvSpPr>
        <p:spPr>
          <a:xfrm>
            <a:off x="251519" y="653705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BA32E8E-C842-EC4B-B123-2ABB4AC7DD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9" y="5947397"/>
            <a:ext cx="1597900" cy="6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00000"/>
          </a:solidFill>
          <a:effectLst>
            <a:reflection blurRad="12700" stA="48000" endA="300" endPos="55000" dir="5400000" sy="-9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12" name="Picture 11" descr="104277046.jpg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8001024" y="1214422"/>
            <a:ext cx="1000108" cy="10001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77005451.jp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 flipH="1">
            <a:off x="8001024" y="5429264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iStock_000020960097XLarge.jpg"/>
          <p:cNvPicPr>
            <a:picLocks noChangeAspect="1"/>
          </p:cNvPicPr>
          <p:nvPr/>
        </p:nvPicPr>
        <p:blipFill>
          <a:blip r:embed="rId11" cstate="screen"/>
          <a:srcRect/>
          <a:stretch>
            <a:fillRect/>
          </a:stretch>
        </p:blipFill>
        <p:spPr>
          <a:xfrm flipH="1">
            <a:off x="8001024" y="401002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 descr="Created iPad.jpg"/>
          <p:cNvPicPr>
            <a:picLocks noChangeAspect="1"/>
          </p:cNvPicPr>
          <p:nvPr/>
        </p:nvPicPr>
        <p:blipFill>
          <a:blip r:embed="rId12"/>
          <a:srcRect l="6366" t="1625" r="10522" b="1625"/>
          <a:stretch>
            <a:fillRect/>
          </a:stretch>
        </p:blipFill>
        <p:spPr>
          <a:xfrm>
            <a:off x="8001024" y="259488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Picture 15" descr="Regenesys_Logo_bschool_horizontal_hi-resolution_transparen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16632"/>
            <a:ext cx="2304257" cy="941865"/>
          </a:xfrm>
          <a:prstGeom prst="rect">
            <a:avLst/>
          </a:prstGeom>
        </p:spPr>
      </p:pic>
      <p:pic>
        <p:nvPicPr>
          <p:cNvPr id="17" name="Picture 16" descr="Regenesys_Swish_2015-08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4BCFFF6-7A04-2144-9E26-613B5C2115E4}"/>
              </a:ext>
            </a:extLst>
          </p:cNvPr>
          <p:cNvSpPr/>
          <p:nvPr userDrawn="1"/>
        </p:nvSpPr>
        <p:spPr>
          <a:xfrm>
            <a:off x="365832" y="653705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ED05638-299F-764D-8392-4F476008C3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2" y="5912413"/>
            <a:ext cx="1688430" cy="6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538300" y="214290"/>
            <a:ext cx="6067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9A4462F-6BB3-014E-94B7-052BC505AE72}"/>
              </a:ext>
            </a:extLst>
          </p:cNvPr>
          <p:cNvSpPr/>
          <p:nvPr userDrawn="1"/>
        </p:nvSpPr>
        <p:spPr>
          <a:xfrm>
            <a:off x="251519" y="645986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392C3BB-16A0-8B40-AB5A-F9EA167AE7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9" y="5868653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830" r:id="rId2"/>
    <p:sldLayoutId id="2147483831" r:id="rId3"/>
    <p:sldLayoutId id="2147483832" r:id="rId4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00000"/>
          </a:solidFill>
          <a:effectLst>
            <a:reflection blurRad="12700" stA="48000" endA="300" endPos="55000" dir="5400000" sy="-9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12" name="Picture 11" descr="104277046.jp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001024" y="1214422"/>
            <a:ext cx="1000108" cy="10001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77005451.jp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8001024" y="5429264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iStock_000020960097XLarge.jpg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>
          <a:xfrm flipH="1">
            <a:off x="8001024" y="401002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 descr="Created iPad.jpg"/>
          <p:cNvPicPr>
            <a:picLocks noChangeAspect="1"/>
          </p:cNvPicPr>
          <p:nvPr/>
        </p:nvPicPr>
        <p:blipFill>
          <a:blip r:embed="rId10"/>
          <a:srcRect l="6366" t="1625" r="10522" b="1625"/>
          <a:stretch>
            <a:fillRect/>
          </a:stretch>
        </p:blipFill>
        <p:spPr>
          <a:xfrm>
            <a:off x="8001024" y="259488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CE4EEB2-7363-914D-A214-84CAA4137682}"/>
              </a:ext>
            </a:extLst>
          </p:cNvPr>
          <p:cNvSpPr/>
          <p:nvPr userDrawn="1"/>
        </p:nvSpPr>
        <p:spPr>
          <a:xfrm>
            <a:off x="305742" y="6468730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67BC4914-F129-1043-AEF0-DAB0782CCE5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2" y="5877518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1519" y="1412776"/>
            <a:ext cx="8611743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US" smtClean="0"/>
              <a:pPr/>
              <a:t>7/7/2022</a:t>
            </a:fld>
            <a:endParaRPr lang="en-ZA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538300" y="214290"/>
            <a:ext cx="6067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69CFDA8-55DD-6546-AF43-F3BABB08CE3B}"/>
              </a:ext>
            </a:extLst>
          </p:cNvPr>
          <p:cNvSpPr/>
          <p:nvPr userDrawn="1"/>
        </p:nvSpPr>
        <p:spPr>
          <a:xfrm>
            <a:off x="365832" y="653705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07DEBA0-6214-BA45-9E6F-AA8B7A595A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2" y="5945843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rgbClr val="000000"/>
          </a:solidFill>
          <a:effectLst>
            <a:reflection blurRad="12700" stA="48000" endA="300" endPos="55000" dir="5400000" sy="-9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44116" y="1412776"/>
            <a:ext cx="8532516" cy="41044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• 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45F532F-E014-4C94-AC53-62C9930ED32B}" type="datetimeFigureOut">
              <a:rPr lang="en-GB" noProof="0" smtClean="0"/>
              <a:pPr/>
              <a:t>07/07/2022</a:t>
            </a:fld>
            <a:endParaRPr lang="en-GB" noProof="0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3DBDC39-D08D-402E-AC30-88889BA3CDA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5742" y="214290"/>
            <a:ext cx="8532516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title style</a:t>
            </a:r>
          </a:p>
        </p:txBody>
      </p:sp>
      <p:pic>
        <p:nvPicPr>
          <p:cNvPr id="19" name="Picture 18" descr="Regenesys_Swish_2015-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4352606"/>
            <a:ext cx="8215829" cy="2505394"/>
          </a:xfrm>
          <a:prstGeom prst="rect">
            <a:avLst/>
          </a:prstGeom>
        </p:spPr>
      </p:pic>
      <p:pic>
        <p:nvPicPr>
          <p:cNvPr id="12" name="Picture 11" descr="104277046.jp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001024" y="1214422"/>
            <a:ext cx="1000108" cy="10001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 descr="77005451.jp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flipH="1">
            <a:off x="8001024" y="5429264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iStock_000020960097XLarge.jpg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>
          <a:xfrm flipH="1">
            <a:off x="8001024" y="401002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 descr="Created iPad.jpg"/>
          <p:cNvPicPr>
            <a:picLocks noChangeAspect="1"/>
          </p:cNvPicPr>
          <p:nvPr/>
        </p:nvPicPr>
        <p:blipFill>
          <a:blip r:embed="rId10"/>
          <a:srcRect l="6366" t="1625" r="10522" b="1625"/>
          <a:stretch>
            <a:fillRect/>
          </a:stretch>
        </p:blipFill>
        <p:spPr>
          <a:xfrm>
            <a:off x="8001024" y="2594889"/>
            <a:ext cx="1000800" cy="1000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8C5FD2-2765-2141-9F31-82BB4FB16F5E}"/>
              </a:ext>
            </a:extLst>
          </p:cNvPr>
          <p:cNvSpPr/>
          <p:nvPr userDrawn="1"/>
        </p:nvSpPr>
        <p:spPr>
          <a:xfrm>
            <a:off x="365832" y="6537055"/>
            <a:ext cx="17646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aseline="0" dirty="0"/>
              <a:t>www.regenesys.net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0FEF4F7-2F5C-164B-A258-D45656E20DA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2" y="5945843"/>
            <a:ext cx="1601921" cy="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8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</p:sldLayoutIdLst>
  <p:txStyles>
    <p:titleStyle>
      <a:lvl1pPr algn="ctr" rtl="0" eaLnBrk="1" latinLnBrk="0" hangingPunct="1">
        <a:spcBef>
          <a:spcPct val="0"/>
        </a:spcBef>
        <a:buNone/>
        <a:defRPr kumimoji="0" sz="3200" b="1" kern="1200" cap="all" baseline="0">
          <a:solidFill>
            <a:schemeClr val="tx2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rgbClr val="05722E"/>
        </a:buClr>
        <a:buSzPct val="70000"/>
        <a:buFont typeface="Wingdings" pitchFamily="2" charset="2"/>
        <a:buNone/>
        <a:defRPr kumimoji="0" sz="3200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•"/>
        <a:defRPr kumimoji="0"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Arial" pitchFamily="34" charset="0"/>
        <a:buChar char="•"/>
        <a:defRPr kumimoji="0"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escolelli.info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089" y="2987866"/>
            <a:ext cx="8558463" cy="838200"/>
          </a:xfrm>
          <a:effectLst/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/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NZ" sz="3600" dirty="0"/>
              <a:t>object oriented programming</a:t>
            </a:r>
            <a:endParaRPr lang="en-ZA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8880D-9D39-446A-B8BE-5FBD48B090D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="" xmlns:a16="http://schemas.microsoft.com/office/drawing/2014/main" id="{019BC0D2-CF0A-4C34-AAAB-D3724F27F7AC}"/>
              </a:ext>
            </a:extLst>
          </p:cNvPr>
          <p:cNvSpPr txBox="1"/>
          <p:nvPr/>
        </p:nvSpPr>
        <p:spPr>
          <a:xfrm>
            <a:off x="1620175" y="48647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800" b="1" dirty="0" err="1">
                <a:solidFill>
                  <a:srgbClr val="000000"/>
                </a:solidFill>
                <a:highlight>
                  <a:srgbClr val="FFFF00"/>
                </a:highlight>
              </a:rPr>
              <a:t>Facilitator:INDRANI</a:t>
            </a:r>
            <a:r>
              <a:rPr lang="en-ZA" sz="1800" b="1" dirty="0">
                <a:solidFill>
                  <a:srgbClr val="000000"/>
                </a:solidFill>
                <a:highlight>
                  <a:srgbClr val="FFFF00"/>
                </a:highlight>
              </a:rPr>
              <a:t> SEN</a:t>
            </a:r>
          </a:p>
        </p:txBody>
      </p:sp>
    </p:spTree>
    <p:extLst>
      <p:ext uri="{BB962C8B-B14F-4D97-AF65-F5344CB8AC3E}">
        <p14:creationId xmlns:p14="http://schemas.microsoft.com/office/powerpoint/2010/main" val="539017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</a:t>
            </a:r>
            <a:r>
              <a:rPr lang="en-US" dirty="0" smtClean="0"/>
              <a:t>Operations or methods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Software Design (UML)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0331" y="1753291"/>
            <a:ext cx="6942338" cy="1922463"/>
            <a:chOff x="511" y="1333"/>
            <a:chExt cx="4721" cy="1211"/>
          </a:xfrm>
        </p:grpSpPr>
        <p:sp>
          <p:nvSpPr>
            <p:cNvPr id="160772" name="Rectangle 4"/>
            <p:cNvSpPr>
              <a:spLocks noChangeArrowheads="1"/>
            </p:cNvSpPr>
            <p:nvPr/>
          </p:nvSpPr>
          <p:spPr bwMode="auto">
            <a:xfrm>
              <a:off x="511" y="1333"/>
              <a:ext cx="4721" cy="3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/>
                <a:t>PhoneBook</a:t>
              </a:r>
            </a:p>
          </p:txBody>
        </p:sp>
        <p:sp>
          <p:nvSpPr>
            <p:cNvPr id="160773" name="Rectangle 5"/>
            <p:cNvSpPr>
              <a:spLocks noChangeArrowheads="1"/>
            </p:cNvSpPr>
            <p:nvPr/>
          </p:nvSpPr>
          <p:spPr bwMode="auto">
            <a:xfrm>
              <a:off x="511" y="1728"/>
              <a:ext cx="4721" cy="2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60774" name="Rectangle 6"/>
            <p:cNvSpPr>
              <a:spLocks noChangeArrowheads="1"/>
            </p:cNvSpPr>
            <p:nvPr/>
          </p:nvSpPr>
          <p:spPr bwMode="auto">
            <a:xfrm>
              <a:off x="511" y="1983"/>
              <a:ext cx="4721" cy="5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err="1"/>
                <a:t>newEntry</a:t>
              </a:r>
              <a:r>
                <a:rPr lang="en-US" dirty="0"/>
                <a:t> (n : Name, a : Address, p : </a:t>
              </a:r>
              <a:r>
                <a:rPr lang="en-US" dirty="0" err="1"/>
                <a:t>PhoneNumber</a:t>
              </a:r>
              <a:r>
                <a:rPr lang="en-US" dirty="0"/>
                <a:t>, d : Description)</a:t>
              </a:r>
            </a:p>
            <a:p>
              <a:r>
                <a:rPr lang="en-US" dirty="0" err="1"/>
                <a:t>getPhone</a:t>
              </a:r>
              <a:r>
                <a:rPr lang="en-US" dirty="0"/>
                <a:t> ( n : Name, a : Address) : </a:t>
              </a:r>
              <a:r>
                <a:rPr lang="en-US" dirty="0" err="1"/>
                <a:t>PhoneNumber</a:t>
              </a:r>
              <a:endParaRPr lang="en-US" dirty="0"/>
            </a:p>
          </p:txBody>
        </p:sp>
      </p:grp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810087" y="4130336"/>
            <a:ext cx="75238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You can specify an operation by stating its signature: listing the name, type, and default value of all parameters, and, in the case of functions, a return type. </a:t>
            </a:r>
          </a:p>
        </p:txBody>
      </p:sp>
    </p:spTree>
    <p:extLst>
      <p:ext uri="{BB962C8B-B14F-4D97-AF65-F5344CB8AC3E}">
        <p14:creationId xmlns:p14="http://schemas.microsoft.com/office/powerpoint/2010/main" val="156882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06780" y="236697"/>
            <a:ext cx="7406640" cy="1356360"/>
          </a:xfrm>
        </p:spPr>
        <p:txBody>
          <a:bodyPr>
            <a:normAutofit/>
          </a:bodyPr>
          <a:lstStyle/>
          <a:p>
            <a:r>
              <a:rPr lang="en-US" sz="4400" dirty="0"/>
              <a:t>Abstraction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592880" y="1242853"/>
            <a:ext cx="8229600" cy="4525963"/>
          </a:xfrm>
        </p:spPr>
        <p:txBody>
          <a:bodyPr/>
          <a:lstStyle/>
          <a:p>
            <a:r>
              <a:rPr lang="en-US" sz="1800" dirty="0"/>
              <a:t>One of the chief advantages of object-oriented programming is the idea that programmers can essentially focus on the “big picture” and ignore specific details regarding the inner-workings of an object. This concept is called </a:t>
            </a:r>
            <a:r>
              <a:rPr lang="en-US" sz="1800" i="1" dirty="0"/>
              <a:t>abstraction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pic>
        <p:nvPicPr>
          <p:cNvPr id="58372" name="Picture 4" descr="j02168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0" y="3751610"/>
            <a:ext cx="3505200" cy="1355725"/>
          </a:xfrm>
          <a:prstGeom prst="rect">
            <a:avLst/>
          </a:prstGeom>
          <a:noFill/>
        </p:spPr>
      </p:pic>
      <p:sp>
        <p:nvSpPr>
          <p:cNvPr id="58373" name="Line 5"/>
          <p:cNvSpPr>
            <a:spLocks noChangeShapeType="1"/>
          </p:cNvSpPr>
          <p:nvPr/>
        </p:nvSpPr>
        <p:spPr bwMode="auto">
          <a:xfrm flipH="1" flipV="1">
            <a:off x="2133600" y="32004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 flipH="1" flipV="1">
            <a:off x="3581400" y="26670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 flipV="1">
            <a:off x="5181600" y="2743200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2590800" y="23622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Car_no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4953000" y="2362200"/>
            <a:ext cx="2362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Fuel_tank_capacity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1395569" y="2225675"/>
            <a:ext cx="1981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Fuel_Level</a:t>
            </a:r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V="1">
            <a:off x="5943600" y="3276600"/>
            <a:ext cx="1447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7315200" y="2971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Mileage</a:t>
            </a:r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 flipH="1">
            <a:off x="3276600" y="4953000"/>
            <a:ext cx="914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4800600" y="48768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1981200" y="5943600"/>
            <a:ext cx="251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Input_data()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5029200" y="5867400"/>
            <a:ext cx="205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Display_data()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26" y="1593543"/>
            <a:ext cx="7633742" cy="3593591"/>
          </a:xfrm>
        </p:spPr>
        <p:txBody>
          <a:bodyPr>
            <a:noAutofit/>
          </a:bodyPr>
          <a:lstStyle/>
          <a:p>
            <a:r>
              <a:rPr lang="en-US" sz="2800" dirty="0" smtClean="0"/>
              <a:t>An </a:t>
            </a:r>
            <a:r>
              <a:rPr lang="en-US" sz="2800" dirty="0"/>
              <a:t>object is represented as shown below:</a:t>
            </a:r>
          </a:p>
          <a:p>
            <a:r>
              <a:rPr lang="en-US" sz="2800" dirty="0" smtClean="0"/>
              <a:t>Data </a:t>
            </a:r>
            <a:r>
              <a:rPr lang="en-US" sz="2800" dirty="0"/>
              <a:t>members - Data members are the variables. </a:t>
            </a:r>
            <a:endParaRPr lang="en-US" sz="2800" dirty="0" smtClean="0"/>
          </a:p>
          <a:p>
            <a:r>
              <a:rPr lang="en-US" sz="2800" dirty="0" smtClean="0"/>
              <a:t>They </a:t>
            </a:r>
            <a:r>
              <a:rPr lang="en-US" sz="2800" dirty="0"/>
              <a:t>establish the state or attributes for the object.</a:t>
            </a:r>
          </a:p>
          <a:p>
            <a:r>
              <a:rPr lang="en-US" sz="2800" dirty="0" smtClean="0"/>
              <a:t>Member </a:t>
            </a:r>
            <a:r>
              <a:rPr lang="en-US" sz="2800" dirty="0"/>
              <a:t>functions - Member functions represent the code to manipulate the data. The </a:t>
            </a:r>
            <a:r>
              <a:rPr lang="en-US" sz="2800" dirty="0" smtClean="0"/>
              <a:t>behavior </a:t>
            </a:r>
            <a:r>
              <a:rPr lang="en-US" sz="2800" dirty="0"/>
              <a:t>of the object is determined by the member functions.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0308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22656" t="59153" r="26563" b="25000"/>
          <a:stretch>
            <a:fillRect/>
          </a:stretch>
        </p:blipFill>
        <p:spPr bwMode="auto">
          <a:xfrm>
            <a:off x="891466" y="1565429"/>
            <a:ext cx="6756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classes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7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Features of OOP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59" y="1159727"/>
            <a:ext cx="6099717" cy="47033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3028" y="5970319"/>
            <a:ext cx="2912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https://francescolelli.info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21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858859" y="1540278"/>
            <a:ext cx="7633742" cy="3593591"/>
          </a:xfrm>
        </p:spPr>
        <p:txBody>
          <a:bodyPr>
            <a:noAutofit/>
          </a:bodyPr>
          <a:lstStyle/>
          <a:p>
            <a:r>
              <a:rPr lang="en-US" sz="2400" dirty="0"/>
              <a:t>Abstraction in OOP is closely related to a concept called </a:t>
            </a:r>
            <a:r>
              <a:rPr lang="en-US" sz="2400" i="1" dirty="0"/>
              <a:t>encapsulation</a:t>
            </a:r>
            <a:r>
              <a:rPr lang="en-US" sz="2400" dirty="0"/>
              <a:t>. </a:t>
            </a:r>
          </a:p>
          <a:p>
            <a:r>
              <a:rPr lang="en-US" sz="2400" dirty="0"/>
              <a:t>Data and the ways to get at that data are wrapped in a single package, a class. </a:t>
            </a:r>
          </a:p>
          <a:p>
            <a:r>
              <a:rPr lang="en-US" sz="2400" dirty="0"/>
              <a:t>The only way to access such data is through that package. </a:t>
            </a:r>
          </a:p>
          <a:p>
            <a:r>
              <a:rPr lang="en-US" sz="2400" dirty="0"/>
              <a:t>This idea translates to information hiding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data members are private to the class.</a:t>
            </a:r>
          </a:p>
          <a:p>
            <a:r>
              <a:rPr lang="en-US" sz="2400" dirty="0" smtClean="0"/>
              <a:t>They can be accessed by only the member methods, which are public and are callable anywhere in the program through the object reference.</a:t>
            </a: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Class Attributes (Cont’d)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Software Design (UML)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66800" y="1445581"/>
            <a:ext cx="2590800" cy="3657600"/>
            <a:chOff x="685800" y="1676400"/>
            <a:chExt cx="2590800" cy="3657600"/>
          </a:xfrm>
        </p:grpSpPr>
        <p:sp>
          <p:nvSpPr>
            <p:cNvPr id="158723" name="Rectangle 3"/>
            <p:cNvSpPr>
              <a:spLocks noChangeArrowheads="1"/>
            </p:cNvSpPr>
            <p:nvPr/>
          </p:nvSpPr>
          <p:spPr bwMode="auto">
            <a:xfrm>
              <a:off x="685800" y="1676400"/>
              <a:ext cx="2590800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Person</a:t>
              </a:r>
            </a:p>
          </p:txBody>
        </p:sp>
        <p:sp>
          <p:nvSpPr>
            <p:cNvPr id="158724" name="Rectangle 4"/>
            <p:cNvSpPr>
              <a:spLocks noChangeArrowheads="1"/>
            </p:cNvSpPr>
            <p:nvPr/>
          </p:nvSpPr>
          <p:spPr bwMode="auto">
            <a:xfrm>
              <a:off x="685800" y="2438400"/>
              <a:ext cx="2590800" cy="2286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+ name      : String</a:t>
              </a:r>
            </a:p>
            <a:p>
              <a:r>
                <a:rPr lang="en-US" dirty="0"/>
                <a:t># address   : Address</a:t>
              </a:r>
            </a:p>
            <a:p>
              <a:r>
                <a:rPr lang="en-US" dirty="0"/>
                <a:t># birthdate : Date</a:t>
              </a:r>
            </a:p>
            <a:p>
              <a:r>
                <a:rPr lang="en-US" dirty="0"/>
                <a:t>/ age           : Date</a:t>
              </a:r>
            </a:p>
            <a:p>
              <a:r>
                <a:rPr lang="en-US" dirty="0"/>
                <a:t>- </a:t>
              </a:r>
              <a:r>
                <a:rPr lang="en-US" dirty="0" err="1"/>
                <a:t>ssn</a:t>
              </a:r>
              <a:r>
                <a:rPr lang="en-US" dirty="0"/>
                <a:t>           : Id</a:t>
              </a:r>
            </a:p>
          </p:txBody>
        </p:sp>
        <p:sp>
          <p:nvSpPr>
            <p:cNvPr id="158725" name="Rectangle 5"/>
            <p:cNvSpPr>
              <a:spLocks noChangeArrowheads="1"/>
            </p:cNvSpPr>
            <p:nvPr/>
          </p:nvSpPr>
          <p:spPr bwMode="auto">
            <a:xfrm>
              <a:off x="685800" y="4724400"/>
              <a:ext cx="2590800" cy="609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58726" name="Text Box 6"/>
          <p:cNvSpPr txBox="1">
            <a:spLocks noChangeArrowheads="1"/>
          </p:cNvSpPr>
          <p:nvPr/>
        </p:nvSpPr>
        <p:spPr bwMode="auto">
          <a:xfrm>
            <a:off x="4740676" y="1568388"/>
            <a:ext cx="316464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Attributes can be:</a:t>
            </a:r>
          </a:p>
          <a:p>
            <a:r>
              <a:rPr lang="en-US" sz="3200" dirty="0"/>
              <a:t>	+ public</a:t>
            </a:r>
          </a:p>
          <a:p>
            <a:r>
              <a:rPr lang="en-US" sz="3200" dirty="0"/>
              <a:t>	# protected</a:t>
            </a:r>
          </a:p>
          <a:p>
            <a:r>
              <a:rPr lang="en-US" sz="3200" dirty="0"/>
              <a:t>	- private</a:t>
            </a:r>
          </a:p>
          <a:p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105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938759" y="1336091"/>
            <a:ext cx="3464566" cy="3593591"/>
          </a:xfrm>
        </p:spPr>
        <p:txBody>
          <a:bodyPr>
            <a:normAutofit/>
          </a:bodyPr>
          <a:lstStyle/>
          <a:p>
            <a:r>
              <a:rPr lang="en-US" sz="2400" dirty="0"/>
              <a:t>How do programmers implement abstraction? </a:t>
            </a:r>
          </a:p>
          <a:p>
            <a:r>
              <a:rPr lang="en-US" sz="2400" dirty="0"/>
              <a:t>They use a programming structure called a </a:t>
            </a:r>
            <a:r>
              <a:rPr lang="en-US" sz="2400" i="1" dirty="0"/>
              <a:t>class</a:t>
            </a:r>
            <a:r>
              <a:rPr lang="en-US" sz="2400" dirty="0"/>
              <a:t>.</a:t>
            </a:r>
          </a:p>
          <a:p>
            <a:r>
              <a:rPr lang="en-US" sz="2400" dirty="0"/>
              <a:t>A class presents a blueprint of an object, its properties and its methods.</a:t>
            </a:r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317" y="1568106"/>
            <a:ext cx="3862183" cy="2899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1073" y="304322"/>
            <a:ext cx="7406640" cy="1356360"/>
          </a:xfrm>
        </p:spPr>
        <p:txBody>
          <a:bodyPr/>
          <a:lstStyle/>
          <a:p>
            <a:r>
              <a:rPr lang="en-US" dirty="0"/>
              <a:t>Examples of classes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3077" y="1803580"/>
            <a:ext cx="2895600" cy="3486329"/>
            <a:chOff x="914400" y="1371601"/>
            <a:chExt cx="2895600" cy="3313330"/>
          </a:xfrm>
        </p:grpSpPr>
        <p:sp>
          <p:nvSpPr>
            <p:cNvPr id="9" name="TextBox 8"/>
            <p:cNvSpPr txBox="1"/>
            <p:nvPr/>
          </p:nvSpPr>
          <p:spPr>
            <a:xfrm>
              <a:off x="914400" y="1371601"/>
              <a:ext cx="2895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Student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4400" y="1752600"/>
              <a:ext cx="289560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Roll: long</a:t>
              </a:r>
            </a:p>
            <a:p>
              <a:r>
                <a:rPr lang="en-US" dirty="0"/>
                <a:t>Name: String</a:t>
              </a:r>
            </a:p>
            <a:p>
              <a:r>
                <a:rPr lang="en-US" dirty="0"/>
                <a:t>Height :</a:t>
              </a:r>
              <a:r>
                <a:rPr lang="en-US" dirty="0" err="1"/>
                <a:t>FLoat</a:t>
              </a:r>
              <a:endParaRPr lang="en-US" dirty="0"/>
            </a:p>
            <a:p>
              <a:r>
                <a:rPr lang="en-US" dirty="0"/>
                <a:t>Weight :Float</a:t>
              </a:r>
            </a:p>
            <a:p>
              <a:r>
                <a:rPr lang="en-US" dirty="0" err="1"/>
                <a:t>Tot_Marks</a:t>
              </a:r>
              <a:r>
                <a:rPr lang="en-US" dirty="0"/>
                <a:t>: Float</a:t>
              </a:r>
            </a:p>
            <a:p>
              <a:r>
                <a:rPr lang="en-US" dirty="0" err="1"/>
                <a:t>Grade:Char</a:t>
              </a:r>
              <a:endParaRPr lang="en-US" dirty="0"/>
            </a:p>
            <a:p>
              <a:r>
                <a:rPr lang="en-US" dirty="0" err="1"/>
                <a:t>Class:String</a:t>
              </a:r>
              <a:endParaRPr lang="en-US" dirty="0"/>
            </a:p>
            <a:p>
              <a:r>
                <a:rPr lang="en-US" dirty="0" err="1"/>
                <a:t>Course:string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4400" y="4038600"/>
              <a:ext cx="28956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Take_Admission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Get_Marksheet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3278" y="1803581"/>
            <a:ext cx="2895600" cy="3486329"/>
            <a:chOff x="990600" y="1600200"/>
            <a:chExt cx="2895600" cy="1713294"/>
          </a:xfrm>
        </p:grpSpPr>
        <p:sp>
          <p:nvSpPr>
            <p:cNvPr id="14" name="TextBox 13"/>
            <p:cNvSpPr txBox="1"/>
            <p:nvPr/>
          </p:nvSpPr>
          <p:spPr>
            <a:xfrm>
              <a:off x="990600" y="1600200"/>
              <a:ext cx="2895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Account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0600" y="1974671"/>
              <a:ext cx="2895600" cy="726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Account No: String</a:t>
              </a:r>
            </a:p>
            <a:p>
              <a:r>
                <a:rPr lang="en-US" dirty="0"/>
                <a:t>Name: String</a:t>
              </a:r>
            </a:p>
            <a:p>
              <a:r>
                <a:rPr lang="en-US" dirty="0"/>
                <a:t>Address</a:t>
              </a:r>
              <a:r>
                <a:rPr lang="en-US" dirty="0" smtClean="0"/>
                <a:t>: String</a:t>
              </a:r>
              <a:endParaRPr lang="en-US" dirty="0"/>
            </a:p>
            <a:p>
              <a:r>
                <a:rPr lang="en-US" dirty="0"/>
                <a:t>Type : String</a:t>
              </a:r>
            </a:p>
            <a:p>
              <a:r>
                <a:rPr lang="en-US" dirty="0"/>
                <a:t>Balance: Number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90600" y="2723614"/>
              <a:ext cx="2895600" cy="589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Open_Account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Close_Account</a:t>
              </a:r>
              <a:r>
                <a:rPr lang="en-US" dirty="0"/>
                <a:t>()</a:t>
              </a:r>
            </a:p>
            <a:p>
              <a:r>
                <a:rPr lang="en-US" dirty="0"/>
                <a:t>Deposit()</a:t>
              </a:r>
            </a:p>
            <a:p>
              <a:r>
                <a:rPr lang="en-US" dirty="0"/>
                <a:t>Withdraw()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17" y="273880"/>
            <a:ext cx="7765321" cy="1326321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5262" y="1619359"/>
            <a:ext cx="2895600" cy="3348918"/>
            <a:chOff x="914400" y="1336013"/>
            <a:chExt cx="2895600" cy="3348918"/>
          </a:xfrm>
        </p:grpSpPr>
        <p:sp>
          <p:nvSpPr>
            <p:cNvPr id="8" name="TextBox 7"/>
            <p:cNvSpPr txBox="1"/>
            <p:nvPr/>
          </p:nvSpPr>
          <p:spPr>
            <a:xfrm>
              <a:off x="914400" y="1336013"/>
              <a:ext cx="2895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Student:S_101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4400" y="1752600"/>
              <a:ext cx="289560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Roll: 101</a:t>
              </a:r>
            </a:p>
            <a:p>
              <a:r>
                <a:rPr lang="en-US" dirty="0"/>
                <a:t>Name: Sunil</a:t>
              </a:r>
            </a:p>
            <a:p>
              <a:r>
                <a:rPr lang="en-US" dirty="0"/>
                <a:t>Height :5.5</a:t>
              </a:r>
            </a:p>
            <a:p>
              <a:r>
                <a:rPr lang="en-US" dirty="0"/>
                <a:t>Weight :65</a:t>
              </a:r>
            </a:p>
            <a:p>
              <a:r>
                <a:rPr lang="en-US" dirty="0" err="1"/>
                <a:t>Tot_Marks</a:t>
              </a:r>
              <a:r>
                <a:rPr lang="en-US" dirty="0"/>
                <a:t>: 450</a:t>
              </a:r>
            </a:p>
            <a:p>
              <a:r>
                <a:rPr lang="en-US" dirty="0" err="1"/>
                <a:t>Grade:A</a:t>
              </a:r>
              <a:endParaRPr lang="en-US" dirty="0"/>
            </a:p>
            <a:p>
              <a:r>
                <a:rPr lang="en-US" dirty="0" err="1"/>
                <a:t>Class:TYCS</a:t>
              </a:r>
              <a:endParaRPr lang="en-US" dirty="0"/>
            </a:p>
            <a:p>
              <a:r>
                <a:rPr lang="en-US" dirty="0" err="1"/>
                <a:t>Course:BSc</a:t>
              </a:r>
              <a:r>
                <a:rPr lang="en-US" dirty="0"/>
                <a:t> CS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4400" y="4038600"/>
              <a:ext cx="28956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Take_Admission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Get_Marksheet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4400" y="1600201"/>
            <a:ext cx="2895600" cy="3352799"/>
            <a:chOff x="990600" y="1600200"/>
            <a:chExt cx="2895600" cy="1256415"/>
          </a:xfrm>
        </p:grpSpPr>
        <p:sp>
          <p:nvSpPr>
            <p:cNvPr id="20" name="TextBox 19"/>
            <p:cNvSpPr txBox="1"/>
            <p:nvPr/>
          </p:nvSpPr>
          <p:spPr>
            <a:xfrm>
              <a:off x="990600" y="1600200"/>
              <a:ext cx="2895600" cy="1384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Account:A_121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0600" y="1742974"/>
              <a:ext cx="2895600" cy="657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Account No: IC00121</a:t>
              </a:r>
            </a:p>
            <a:p>
              <a:r>
                <a:rPr lang="en-US" dirty="0"/>
                <a:t>Name: Manish Jain</a:t>
              </a:r>
            </a:p>
            <a:p>
              <a:r>
                <a:rPr lang="en-US" dirty="0"/>
                <a:t>Address:121,MG </a:t>
              </a:r>
              <a:r>
                <a:rPr lang="en-US" dirty="0" err="1"/>
                <a:t>road,Goregaon</a:t>
              </a:r>
              <a:r>
                <a:rPr lang="en-US" dirty="0"/>
                <a:t>(W)</a:t>
              </a:r>
            </a:p>
            <a:p>
              <a:r>
                <a:rPr lang="en-US" dirty="0"/>
                <a:t>Type : Savings</a:t>
              </a:r>
            </a:p>
            <a:p>
              <a:r>
                <a:rPr lang="en-US" dirty="0"/>
                <a:t>Balance: 10000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90600" y="2399737"/>
              <a:ext cx="2895600" cy="4568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Open_Account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Close_Account</a:t>
              </a:r>
              <a:r>
                <a:rPr lang="en-US" dirty="0"/>
                <a:t>()</a:t>
              </a:r>
            </a:p>
            <a:p>
              <a:r>
                <a:rPr lang="en-US" dirty="0"/>
                <a:t>Deposit()</a:t>
              </a:r>
            </a:p>
            <a:p>
              <a:r>
                <a:rPr lang="en-US" dirty="0"/>
                <a:t>Withdraw()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36C8F9DB-129C-4326-8904-EE97FCE9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programming</a:t>
            </a:r>
            <a:endParaRPr lang="en-IN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="" xmlns:a16="http://schemas.microsoft.com/office/drawing/2014/main" id="{63B29371-4BCD-4C0A-97E6-09E77EBF0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01" y="3552156"/>
            <a:ext cx="3146989" cy="2766300"/>
          </a:xfrm>
        </p:spPr>
      </p:pic>
      <p:sp>
        <p:nvSpPr>
          <p:cNvPr id="6" name="CasellaDiTesto 5">
            <a:extLst>
              <a:ext uri="{FF2B5EF4-FFF2-40B4-BE49-F238E27FC236}">
                <a16:creationId xmlns="" xmlns:a16="http://schemas.microsoft.com/office/drawing/2014/main" id="{F9C9B92A-824D-4387-BE24-8C638B6D74A9}"/>
              </a:ext>
            </a:extLst>
          </p:cNvPr>
          <p:cNvSpPr txBox="1"/>
          <p:nvPr/>
        </p:nvSpPr>
        <p:spPr>
          <a:xfrm>
            <a:off x="1233995" y="1979720"/>
            <a:ext cx="708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Prior to object oriented programming approach the procedural approach used to program problems.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In procedural programming languages long list of instruction used which make this very difficult to manage.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B73B1F7C-8FB2-4384-A5C8-F5CB3DB0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44" y="3552156"/>
            <a:ext cx="3153819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6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1104" y="1495890"/>
            <a:ext cx="763374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A very important concept in object-oriented design, </a:t>
            </a:r>
            <a:r>
              <a:rPr lang="en-US" sz="2800" i="1" dirty="0"/>
              <a:t>inheritance</a:t>
            </a:r>
            <a:r>
              <a:rPr lang="en-US" sz="2800" dirty="0"/>
              <a:t>, refers to the ability of one class (child class)</a:t>
            </a:r>
          </a:p>
          <a:p>
            <a:r>
              <a:rPr lang="en-US" sz="2800" dirty="0"/>
              <a:t>to </a:t>
            </a:r>
            <a:r>
              <a:rPr lang="en-US" sz="2800" i="1" dirty="0"/>
              <a:t>inherit</a:t>
            </a:r>
            <a:r>
              <a:rPr lang="en-US" sz="2800" dirty="0"/>
              <a:t> the identical functionality of another class (super class), and then add new functionality of its own.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Inheritence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4471" y="1407112"/>
            <a:ext cx="7633742" cy="3593591"/>
          </a:xfrm>
        </p:spPr>
        <p:txBody>
          <a:bodyPr>
            <a:normAutofit/>
          </a:bodyPr>
          <a:lstStyle/>
          <a:p>
            <a:r>
              <a:rPr lang="en-US" sz="3200" dirty="0"/>
              <a:t>Base class: The parent class is called base class</a:t>
            </a:r>
          </a:p>
          <a:p>
            <a:r>
              <a:rPr lang="en-US" sz="3200" dirty="0"/>
              <a:t>Derived class: The child class is called Derived class.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2133600" y="126183"/>
            <a:ext cx="574829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Arial" charset="0"/>
                <a:cs typeface="Arial" charset="0"/>
              </a:rPr>
              <a:t>INHERITENCE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charset="0"/>
                <a:cs typeface="Arial" charset="0"/>
              </a:rPr>
              <a:t>                            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                     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02564" y="1348666"/>
            <a:ext cx="6629400" cy="4788932"/>
            <a:chOff x="609600" y="1295400"/>
            <a:chExt cx="6629400" cy="4788932"/>
          </a:xfrm>
        </p:grpSpPr>
        <p:grpSp>
          <p:nvGrpSpPr>
            <p:cNvPr id="8" name="Group 7"/>
            <p:cNvGrpSpPr/>
            <p:nvPr/>
          </p:nvGrpSpPr>
          <p:grpSpPr>
            <a:xfrm>
              <a:off x="2133600" y="1295400"/>
              <a:ext cx="2895600" cy="3352799"/>
              <a:chOff x="990600" y="1600200"/>
              <a:chExt cx="2895600" cy="125641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990600" y="1600200"/>
                <a:ext cx="2895600" cy="1384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Account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90600" y="1742974"/>
                <a:ext cx="2895600" cy="6574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Account No: IC00121</a:t>
                </a:r>
              </a:p>
              <a:p>
                <a:r>
                  <a:rPr lang="en-US" dirty="0"/>
                  <a:t>Name: Manish Jain</a:t>
                </a:r>
              </a:p>
              <a:p>
                <a:r>
                  <a:rPr lang="en-US" dirty="0"/>
                  <a:t>Address:121,MG </a:t>
                </a:r>
                <a:r>
                  <a:rPr lang="en-US" dirty="0" err="1"/>
                  <a:t>road,Goregaon</a:t>
                </a:r>
                <a:r>
                  <a:rPr lang="en-US" dirty="0"/>
                  <a:t>(W)</a:t>
                </a:r>
              </a:p>
              <a:p>
                <a:r>
                  <a:rPr lang="en-US" dirty="0"/>
                  <a:t>Type : Savings</a:t>
                </a:r>
              </a:p>
              <a:p>
                <a:r>
                  <a:rPr lang="en-US" dirty="0"/>
                  <a:t>Balance: 10000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90600" y="2399737"/>
                <a:ext cx="2895600" cy="4568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Open_Account</a:t>
                </a:r>
                <a:r>
                  <a:rPr lang="en-US" dirty="0"/>
                  <a:t>()</a:t>
                </a:r>
              </a:p>
              <a:p>
                <a:r>
                  <a:rPr lang="en-US" dirty="0" err="1"/>
                  <a:t>Close_Account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Deposit()</a:t>
                </a:r>
              </a:p>
              <a:p>
                <a:r>
                  <a:rPr lang="en-US" dirty="0"/>
                  <a:t>Withdraw()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09600" y="5333997"/>
              <a:ext cx="2895600" cy="750333"/>
              <a:chOff x="990600" y="1742974"/>
              <a:chExt cx="2895600" cy="28117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990600" y="1742974"/>
                <a:ext cx="2895600" cy="1384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Debit Card </a:t>
                </a:r>
                <a:r>
                  <a:rPr lang="en-US" dirty="0" err="1"/>
                  <a:t>NO:String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90600" y="1885749"/>
                <a:ext cx="2895600" cy="1384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Pay_Interest</a:t>
                </a:r>
                <a:r>
                  <a:rPr lang="en-US" dirty="0"/>
                  <a:t>()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343400" y="4953000"/>
              <a:ext cx="2895600" cy="1131332"/>
              <a:chOff x="990600" y="1600200"/>
              <a:chExt cx="2895600" cy="42395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90600" y="1600200"/>
                <a:ext cx="2895600" cy="1384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90600" y="1742974"/>
                <a:ext cx="2895600" cy="1384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Min </a:t>
                </a:r>
                <a:r>
                  <a:rPr lang="en-US" dirty="0" err="1"/>
                  <a:t>Balance:Long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90600" y="1885749"/>
                <a:ext cx="2895600" cy="1384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Pay_Penalty</a:t>
                </a:r>
                <a:r>
                  <a:rPr lang="en-US" dirty="0"/>
                  <a:t>()</a:t>
                </a:r>
              </a:p>
            </p:txBody>
          </p:sp>
        </p:grpSp>
        <p:cxnSp>
          <p:nvCxnSpPr>
            <p:cNvPr id="22" name="Straight Arrow Connector 21"/>
            <p:cNvCxnSpPr>
              <a:endCxn id="11" idx="1"/>
            </p:cNvCxnSpPr>
            <p:nvPr/>
          </p:nvCxnSpPr>
          <p:spPr>
            <a:xfrm flipV="1">
              <a:off x="1600200" y="4038600"/>
              <a:ext cx="53340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1" idx="3"/>
            </p:cNvCxnSpPr>
            <p:nvPr/>
          </p:nvCxnSpPr>
          <p:spPr>
            <a:xfrm flipH="1" flipV="1">
              <a:off x="5029200" y="4038600"/>
              <a:ext cx="914400" cy="914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C2D334-52B6-DC4D-9773-C86225B7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23" y="1997476"/>
            <a:ext cx="8025608" cy="4249088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Class</a:t>
            </a:r>
          </a:p>
          <a:p>
            <a:pPr algn="just"/>
            <a:endParaRPr lang="en-US" sz="2400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t="3057" r="10610" b="5778"/>
          <a:stretch/>
        </p:blipFill>
        <p:spPr bwMode="auto">
          <a:xfrm>
            <a:off x="2048987" y="1936819"/>
            <a:ext cx="6802244" cy="3848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13654" y="5908010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https://intellipaat.com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512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one of the core concepts of object-oriented programming (OOP) and describes situations in which </a:t>
            </a:r>
            <a:r>
              <a:rPr lang="en-US" dirty="0" smtClean="0"/>
              <a:t>objects or methods  </a:t>
            </a:r>
            <a:r>
              <a:rPr lang="en-US" dirty="0"/>
              <a:t>occurs in several different forms.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computer science, it describes the concept that you can access objects of different types through the same interface.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type can provide its own independent implementation of this interface.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44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00840" y="301101"/>
            <a:ext cx="7542320" cy="6078465"/>
            <a:chOff x="763480" y="381000"/>
            <a:chExt cx="7542320" cy="6078465"/>
          </a:xfrm>
        </p:grpSpPr>
        <p:graphicFrame>
          <p:nvGraphicFramePr>
            <p:cNvPr id="6144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1621766"/>
                </p:ext>
              </p:extLst>
            </p:nvPr>
          </p:nvGraphicFramePr>
          <p:xfrm>
            <a:off x="763480" y="381000"/>
            <a:ext cx="7542320" cy="586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r:id="rId3" imgW="5212080" imgH="2810256" progId="">
                    <p:embed/>
                  </p:oleObj>
                </mc:Choice>
                <mc:Fallback>
                  <p:oleObj r:id="rId3" imgW="5212080" imgH="281025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480" y="381000"/>
                          <a:ext cx="7542320" cy="58674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790114" y="5166803"/>
              <a:ext cx="217502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Area()</a:t>
              </a:r>
            </a:p>
            <a:p>
              <a:r>
                <a:rPr lang="en-US" dirty="0" smtClean="0"/>
                <a:t>Perimeter()</a:t>
              </a:r>
              <a:endParaRPr lang="en-IN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47125" y="5813134"/>
              <a:ext cx="217502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Area()</a:t>
              </a:r>
            </a:p>
            <a:p>
              <a:r>
                <a:rPr lang="en-US" dirty="0" smtClean="0"/>
                <a:t>Perimeter()</a:t>
              </a:r>
              <a:endParaRPr lang="en-IN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9874" y="5602069"/>
              <a:ext cx="217502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Area()</a:t>
              </a:r>
            </a:p>
            <a:p>
              <a:r>
                <a:rPr lang="en-US" dirty="0" smtClean="0"/>
                <a:t>Perimeter()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5785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14400" y="457200"/>
            <a:ext cx="7581283" cy="5522819"/>
            <a:chOff x="914400" y="457200"/>
            <a:chExt cx="7581283" cy="5522819"/>
          </a:xfrm>
        </p:grpSpPr>
        <p:graphicFrame>
          <p:nvGraphicFramePr>
            <p:cNvPr id="5836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0192723"/>
                </p:ext>
              </p:extLst>
            </p:nvPr>
          </p:nvGraphicFramePr>
          <p:xfrm>
            <a:off x="914400" y="457200"/>
            <a:ext cx="7581283" cy="541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r:id="rId3" imgW="4123944" imgH="2932176" progId="">
                    <p:embed/>
                  </p:oleObj>
                </mc:Choice>
                <mc:Fallback>
                  <p:oleObj r:id="rId3" imgW="4123944" imgH="293217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457200"/>
                          <a:ext cx="7581283" cy="541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67666" y="5610687"/>
              <a:ext cx="275207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Get_salary</a:t>
              </a:r>
              <a:r>
                <a:rPr lang="en-US" dirty="0" smtClean="0"/>
                <a:t>()</a:t>
              </a:r>
              <a:endParaRPr lang="en-IN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90586" y="5610687"/>
              <a:ext cx="280509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Get_salary</a:t>
              </a:r>
              <a:r>
                <a:rPr lang="en-US" dirty="0" smtClean="0"/>
                <a:t>()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6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D00D6D-6B76-174C-9E3B-119D490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ZA" b="1" dirty="0">
                <a:solidFill>
                  <a:srgbClr val="00800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6135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66" y="1877413"/>
            <a:ext cx="6892325" cy="441076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modularized program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50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12A2A6DC-1C07-4558-ADBB-CC9325D2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Spagetti</a:t>
            </a:r>
            <a:r>
              <a:rPr lang="en-US" dirty="0"/>
              <a:t> code</a:t>
            </a:r>
            <a:endParaRPr lang="en-IN" dirty="0"/>
          </a:p>
        </p:txBody>
      </p:sp>
      <p:pic>
        <p:nvPicPr>
          <p:cNvPr id="4" name="Immagine 3">
            <a:extLst>
              <a:ext uri="{FF2B5EF4-FFF2-40B4-BE49-F238E27FC236}">
                <a16:creationId xmlns="" xmlns:a16="http://schemas.microsoft.com/office/drawing/2014/main" id="{BA46902C-2FDA-48DD-AE0B-066B08825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0" b="6241"/>
          <a:stretch/>
        </p:blipFill>
        <p:spPr>
          <a:xfrm>
            <a:off x="938758" y="1672078"/>
            <a:ext cx="6145623" cy="36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object?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053058" y="1355441"/>
            <a:ext cx="7633742" cy="113605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An object is a unique programming entity that has attributes to describe it  and </a:t>
            </a:r>
            <a:r>
              <a:rPr lang="en-US" sz="2800" dirty="0" smtClean="0"/>
              <a:t>methods </a:t>
            </a:r>
            <a:r>
              <a:rPr lang="en-US" sz="2800" dirty="0"/>
              <a:t>to retrieve/set attribute values.</a:t>
            </a:r>
          </a:p>
          <a:p>
            <a:endParaRPr lang="en-US" sz="2800" dirty="0"/>
          </a:p>
        </p:txBody>
      </p:sp>
      <p:pic>
        <p:nvPicPr>
          <p:cNvPr id="54276" name="Picture 4" descr="j02168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758" y="2935389"/>
            <a:ext cx="3505200" cy="1355725"/>
          </a:xfrm>
          <a:prstGeom prst="rect">
            <a:avLst/>
          </a:prstGeom>
          <a:noFill/>
        </p:spPr>
      </p:pic>
      <p:pic>
        <p:nvPicPr>
          <p:cNvPr id="54277" name="Picture 5" descr="j03049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920" y="4531781"/>
            <a:ext cx="2447522" cy="1815483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929" y="2713431"/>
            <a:ext cx="3918964" cy="3216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982" y="1655687"/>
            <a:ext cx="7601560" cy="4958177"/>
          </a:xfrm>
        </p:spPr>
        <p:txBody>
          <a:bodyPr>
            <a:noAutofit/>
          </a:bodyPr>
          <a:lstStyle/>
          <a:p>
            <a:r>
              <a:rPr lang="en-US" b="1" dirty="0" smtClean="0"/>
              <a:t>State:  </a:t>
            </a:r>
            <a:r>
              <a:rPr lang="en-US" dirty="0"/>
              <a:t>The state or attributes are the built in characteristics or properties of an object. For example, a T.V has the size, </a:t>
            </a:r>
            <a:r>
              <a:rPr lang="en-US" dirty="0" smtClean="0"/>
              <a:t>color, </a:t>
            </a:r>
            <a:r>
              <a:rPr lang="en-US" dirty="0"/>
              <a:t>model etc.</a:t>
            </a:r>
          </a:p>
          <a:p>
            <a:r>
              <a:rPr lang="en-US" b="1" dirty="0" smtClean="0"/>
              <a:t>Behavior </a:t>
            </a:r>
            <a:r>
              <a:rPr lang="en-US" b="1" dirty="0"/>
              <a:t>of the object </a:t>
            </a:r>
            <a:r>
              <a:rPr lang="en-US" dirty="0"/>
              <a:t>- The behavior or operations of an object are its predefined functions.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a T.V. can show picture , change channels, tune for a channel etc.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object oriented programming terminology the behavior is implemented through methods.</a:t>
            </a:r>
          </a:p>
          <a:p>
            <a:r>
              <a:rPr lang="en-US" b="1" dirty="0" smtClean="0"/>
              <a:t>Object </a:t>
            </a:r>
            <a:r>
              <a:rPr lang="en-US" b="1" dirty="0"/>
              <a:t>identity - </a:t>
            </a:r>
            <a:r>
              <a:rPr lang="en-US" dirty="0"/>
              <a:t>Each object is uniquely </a:t>
            </a:r>
            <a:r>
              <a:rPr lang="en-US" dirty="0" smtClean="0"/>
              <a:t>identifiable</a:t>
            </a:r>
            <a:r>
              <a:rPr lang="en-US" dirty="0"/>
              <a:t> </a:t>
            </a:r>
            <a:r>
              <a:rPr lang="en-US" dirty="0" smtClean="0"/>
              <a:t>through its name and ID </a:t>
            </a:r>
            <a:r>
              <a:rPr lang="en-US" dirty="0" err="1" smtClean="0"/>
              <a:t>e.g</a:t>
            </a:r>
            <a:r>
              <a:rPr lang="en-US" dirty="0" smtClean="0"/>
              <a:t> Every TV can be identified with its </a:t>
            </a:r>
            <a:r>
              <a:rPr lang="en-US" dirty="0" err="1" smtClean="0"/>
              <a:t>serial_no</a:t>
            </a:r>
            <a:r>
              <a:rPr lang="en-US" dirty="0" smtClean="0"/>
              <a:t>, </a:t>
            </a:r>
            <a:r>
              <a:rPr lang="en-US" dirty="0" err="1" smtClean="0"/>
              <a:t>model_no</a:t>
            </a:r>
            <a:r>
              <a:rPr lang="en-US" dirty="0" smtClean="0"/>
              <a:t>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7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or Attributes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938758" y="1744019"/>
            <a:ext cx="7488315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Programmers store an object’s data in attributes, also called properties. </a:t>
            </a:r>
            <a:endParaRPr lang="en-US" sz="2800" dirty="0" smtClean="0"/>
          </a:p>
          <a:p>
            <a:r>
              <a:rPr lang="en-US" sz="2800" dirty="0" smtClean="0"/>
              <a:t>Attributes can be subjected to two types of operations:-</a:t>
            </a:r>
          </a:p>
          <a:p>
            <a:pPr lvl="1"/>
            <a:r>
              <a:rPr lang="en-US" sz="2600" dirty="0" smtClean="0"/>
              <a:t>Read</a:t>
            </a:r>
          </a:p>
          <a:p>
            <a:pPr lvl="1"/>
            <a:r>
              <a:rPr lang="en-US" sz="2600" dirty="0" smtClean="0"/>
              <a:t>Write</a:t>
            </a:r>
          </a:p>
          <a:p>
            <a:r>
              <a:rPr lang="en-US" sz="2800" dirty="0" smtClean="0"/>
              <a:t>We </a:t>
            </a:r>
            <a:r>
              <a:rPr lang="en-US" sz="2800" dirty="0"/>
              <a:t>can read property values or change properties, assigning values.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5800" y="1305016"/>
            <a:ext cx="8763000" cy="4257583"/>
            <a:chOff x="144" y="192"/>
            <a:chExt cx="5760" cy="2880"/>
          </a:xfrm>
        </p:grpSpPr>
        <p:pic>
          <p:nvPicPr>
            <p:cNvPr id="56323" name="Picture 3" descr="j021685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6" y="1200"/>
              <a:ext cx="3072" cy="1872"/>
            </a:xfrm>
            <a:prstGeom prst="rect">
              <a:avLst/>
            </a:prstGeom>
            <a:noFill/>
          </p:spPr>
        </p:pic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flipH="1" flipV="1">
              <a:off x="1056" y="720"/>
              <a:ext cx="134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 flipH="1" flipV="1">
              <a:off x="2832" y="480"/>
              <a:ext cx="14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26" name="Line 6"/>
            <p:cNvSpPr>
              <a:spLocks noChangeShapeType="1"/>
            </p:cNvSpPr>
            <p:nvPr/>
          </p:nvSpPr>
          <p:spPr bwMode="auto">
            <a:xfrm flipV="1">
              <a:off x="3408" y="432"/>
              <a:ext cx="432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27" name="Line 7"/>
            <p:cNvSpPr>
              <a:spLocks noChangeShapeType="1"/>
            </p:cNvSpPr>
            <p:nvPr/>
          </p:nvSpPr>
          <p:spPr bwMode="auto">
            <a:xfrm flipV="1">
              <a:off x="3744" y="624"/>
              <a:ext cx="76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28" name="Text Box 8"/>
            <p:cNvSpPr txBox="1">
              <a:spLocks noChangeArrowheads="1"/>
            </p:cNvSpPr>
            <p:nvPr/>
          </p:nvSpPr>
          <p:spPr bwMode="auto">
            <a:xfrm>
              <a:off x="528" y="576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Color</a:t>
              </a:r>
            </a:p>
          </p:txBody>
        </p:sp>
        <p:sp>
          <p:nvSpPr>
            <p:cNvPr id="56329" name="Text Box 9"/>
            <p:cNvSpPr txBox="1">
              <a:spLocks noChangeArrowheads="1"/>
            </p:cNvSpPr>
            <p:nvPr/>
          </p:nvSpPr>
          <p:spPr bwMode="auto">
            <a:xfrm>
              <a:off x="1920" y="336"/>
              <a:ext cx="16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No. Of Wheels</a:t>
              </a:r>
            </a:p>
          </p:txBody>
        </p:sp>
        <p:sp>
          <p:nvSpPr>
            <p:cNvPr id="56330" name="Text Box 10"/>
            <p:cNvSpPr txBox="1">
              <a:spLocks noChangeArrowheads="1"/>
            </p:cNvSpPr>
            <p:nvPr/>
          </p:nvSpPr>
          <p:spPr bwMode="auto">
            <a:xfrm>
              <a:off x="3120" y="192"/>
              <a:ext cx="12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Car Number</a:t>
              </a:r>
            </a:p>
          </p:txBody>
        </p:sp>
        <p:sp>
          <p:nvSpPr>
            <p:cNvPr id="56331" name="Text Box 11"/>
            <p:cNvSpPr txBox="1">
              <a:spLocks noChangeArrowheads="1"/>
            </p:cNvSpPr>
            <p:nvPr/>
          </p:nvSpPr>
          <p:spPr bwMode="auto">
            <a:xfrm>
              <a:off x="4224" y="432"/>
              <a:ext cx="11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Engine No</a:t>
              </a:r>
            </a:p>
          </p:txBody>
        </p:sp>
        <p:sp>
          <p:nvSpPr>
            <p:cNvPr id="56332" name="Line 12"/>
            <p:cNvSpPr>
              <a:spLocks noChangeShapeType="1"/>
            </p:cNvSpPr>
            <p:nvPr/>
          </p:nvSpPr>
          <p:spPr bwMode="auto">
            <a:xfrm flipV="1">
              <a:off x="4128" y="1056"/>
              <a:ext cx="76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33" name="Text Box 13"/>
            <p:cNvSpPr txBox="1">
              <a:spLocks noChangeArrowheads="1"/>
            </p:cNvSpPr>
            <p:nvPr/>
          </p:nvSpPr>
          <p:spPr bwMode="auto">
            <a:xfrm>
              <a:off x="4704" y="816"/>
              <a:ext cx="9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Chassis No</a:t>
              </a:r>
            </a:p>
          </p:txBody>
        </p:sp>
        <p:sp>
          <p:nvSpPr>
            <p:cNvPr id="56334" name="Line 14"/>
            <p:cNvSpPr>
              <a:spLocks noChangeShapeType="1"/>
            </p:cNvSpPr>
            <p:nvPr/>
          </p:nvSpPr>
          <p:spPr bwMode="auto">
            <a:xfrm flipH="1" flipV="1">
              <a:off x="1488" y="480"/>
              <a:ext cx="120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35" name="Text Box 15"/>
            <p:cNvSpPr txBox="1">
              <a:spLocks noChangeArrowheads="1"/>
            </p:cNvSpPr>
            <p:nvPr/>
          </p:nvSpPr>
          <p:spPr bwMode="auto">
            <a:xfrm>
              <a:off x="960" y="240"/>
              <a:ext cx="11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Model</a:t>
              </a:r>
            </a:p>
          </p:txBody>
        </p:sp>
        <p:sp>
          <p:nvSpPr>
            <p:cNvPr id="56336" name="Line 16"/>
            <p:cNvSpPr>
              <a:spLocks noChangeShapeType="1"/>
            </p:cNvSpPr>
            <p:nvPr/>
          </p:nvSpPr>
          <p:spPr bwMode="auto">
            <a:xfrm flipH="1" flipV="1">
              <a:off x="768" y="1536"/>
              <a:ext cx="115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37" name="Text Box 17"/>
            <p:cNvSpPr txBox="1">
              <a:spLocks noChangeArrowheads="1"/>
            </p:cNvSpPr>
            <p:nvPr/>
          </p:nvSpPr>
          <p:spPr bwMode="auto">
            <a:xfrm>
              <a:off x="192" y="1344"/>
              <a:ext cx="14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State_registered</a:t>
              </a:r>
            </a:p>
          </p:txBody>
        </p:sp>
        <p:sp>
          <p:nvSpPr>
            <p:cNvPr id="56338" name="Line 18"/>
            <p:cNvSpPr>
              <a:spLocks noChangeShapeType="1"/>
            </p:cNvSpPr>
            <p:nvPr/>
          </p:nvSpPr>
          <p:spPr bwMode="auto">
            <a:xfrm flipV="1">
              <a:off x="4224" y="1440"/>
              <a:ext cx="81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39" name="Text Box 19"/>
            <p:cNvSpPr txBox="1">
              <a:spLocks noChangeArrowheads="1"/>
            </p:cNvSpPr>
            <p:nvPr/>
          </p:nvSpPr>
          <p:spPr bwMode="auto">
            <a:xfrm>
              <a:off x="4656" y="1296"/>
              <a:ext cx="12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Owner _name</a:t>
              </a:r>
            </a:p>
          </p:txBody>
        </p:sp>
        <p:sp>
          <p:nvSpPr>
            <p:cNvPr id="56340" name="Line 20"/>
            <p:cNvSpPr>
              <a:spLocks noChangeShapeType="1"/>
            </p:cNvSpPr>
            <p:nvPr/>
          </p:nvSpPr>
          <p:spPr bwMode="auto">
            <a:xfrm flipH="1" flipV="1">
              <a:off x="864" y="1920"/>
              <a:ext cx="76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Text Box 21"/>
            <p:cNvSpPr txBox="1">
              <a:spLocks noChangeArrowheads="1"/>
            </p:cNvSpPr>
            <p:nvPr/>
          </p:nvSpPr>
          <p:spPr bwMode="auto">
            <a:xfrm>
              <a:off x="144" y="1824"/>
              <a:ext cx="124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Fuel _Tank_capacity</a:t>
              </a:r>
            </a:p>
          </p:txBody>
        </p:sp>
        <p:sp>
          <p:nvSpPr>
            <p:cNvPr id="56342" name="Line 22"/>
            <p:cNvSpPr>
              <a:spLocks noChangeShapeType="1"/>
            </p:cNvSpPr>
            <p:nvPr/>
          </p:nvSpPr>
          <p:spPr bwMode="auto">
            <a:xfrm>
              <a:off x="4080" y="1728"/>
              <a:ext cx="9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343" name="Text Box 23"/>
            <p:cNvSpPr txBox="1">
              <a:spLocks noChangeArrowheads="1"/>
            </p:cNvSpPr>
            <p:nvPr/>
          </p:nvSpPr>
          <p:spPr bwMode="auto">
            <a:xfrm>
              <a:off x="4800" y="1824"/>
              <a:ext cx="8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Fuel_level</a:t>
              </a:r>
            </a:p>
          </p:txBody>
        </p:sp>
      </p:grpSp>
      <p:sp>
        <p:nvSpPr>
          <p:cNvPr id="56344" name="Line 24"/>
          <p:cNvSpPr>
            <a:spLocks noChangeShapeType="1"/>
          </p:cNvSpPr>
          <p:nvPr/>
        </p:nvSpPr>
        <p:spPr bwMode="auto">
          <a:xfrm flipH="1">
            <a:off x="1600200" y="472440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6345" name="Text Box 25"/>
          <p:cNvSpPr txBox="1">
            <a:spLocks noChangeArrowheads="1"/>
          </p:cNvSpPr>
          <p:nvPr/>
        </p:nvSpPr>
        <p:spPr bwMode="auto">
          <a:xfrm>
            <a:off x="685800" y="4800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Mileage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Behavors</a:t>
            </a:r>
            <a:r>
              <a:rPr lang="en-US" dirty="0" smtClean="0"/>
              <a:t> or Methods</a:t>
            </a:r>
            <a:endParaRPr lang="en-US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027535" y="1343534"/>
            <a:ext cx="7633742" cy="2074369"/>
          </a:xfrm>
        </p:spPr>
        <p:txBody>
          <a:bodyPr>
            <a:noAutofit/>
          </a:bodyPr>
          <a:lstStyle/>
          <a:p>
            <a:r>
              <a:rPr lang="en-US" sz="2400" dirty="0"/>
              <a:t>Whereas attributes describe an object, methods allow us to access object data. </a:t>
            </a:r>
            <a:endParaRPr lang="en-US" sz="2400" dirty="0" smtClean="0"/>
          </a:p>
          <a:p>
            <a:r>
              <a:rPr lang="en-US" sz="2400" dirty="0" smtClean="0"/>
              <a:t>Methods </a:t>
            </a:r>
            <a:r>
              <a:rPr lang="en-US" sz="2400" dirty="0"/>
              <a:t>are like verbs in grammar.</a:t>
            </a:r>
          </a:p>
          <a:p>
            <a:r>
              <a:rPr lang="en-US" sz="2400" dirty="0"/>
              <a:t>We can manipulate object data, stored in attributes, using methods.</a:t>
            </a:r>
          </a:p>
          <a:p>
            <a:endParaRPr lang="en-US" sz="2400" dirty="0"/>
          </a:p>
        </p:txBody>
      </p:sp>
      <p:pic>
        <p:nvPicPr>
          <p:cNvPr id="57348" name="Picture 4" descr="j02168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95800"/>
            <a:ext cx="3505200" cy="1355725"/>
          </a:xfrm>
          <a:prstGeom prst="rect">
            <a:avLst/>
          </a:prstGeom>
          <a:noFill/>
        </p:spPr>
      </p:pic>
      <p:sp>
        <p:nvSpPr>
          <p:cNvPr id="57349" name="Line 5"/>
          <p:cNvSpPr>
            <a:spLocks noChangeShapeType="1"/>
          </p:cNvSpPr>
          <p:nvPr/>
        </p:nvSpPr>
        <p:spPr bwMode="auto">
          <a:xfrm flipV="1">
            <a:off x="4572000" y="44196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5638800" y="4114800"/>
            <a:ext cx="2362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Consume_petrol()</a:t>
            </a: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 flipV="1">
            <a:off x="4495800" y="4876800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5791200" y="472440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Input_data()</a:t>
            </a: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4495800" y="51816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5867400" y="5410200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Display_data()</a:t>
            </a: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>
            <a:off x="4191000" y="52578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5867400" y="6019800"/>
            <a:ext cx="1981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Cover_journey()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77031E1E-4CEE-4745-9055-1C22665F6686}"/>
    </a:ext>
  </a:extLst>
</a:theme>
</file>

<file path=ppt/theme/theme10.xml><?xml version="1.0" encoding="utf-8"?>
<a:theme xmlns:a="http://schemas.openxmlformats.org/drawingml/2006/main" name="6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D543381A-B6FC-6044-9268-E516B5991A4E}"/>
    </a:ext>
  </a:extLst>
</a:theme>
</file>

<file path=ppt/theme/theme11.xml><?xml version="1.0" encoding="utf-8"?>
<a:theme xmlns:a="http://schemas.openxmlformats.org/drawingml/2006/main" name="SANSA_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1384B3D5-4EB9-434A-BDCD-9A58BFE40ACB}"/>
    </a:ext>
  </a:extLst>
</a:theme>
</file>

<file path=ppt/theme/theme12.xml><?xml version="1.0" encoding="utf-8"?>
<a:theme xmlns:a="http://schemas.openxmlformats.org/drawingml/2006/main" name="7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4A24B653-B709-7642-9736-B80482A7980E}"/>
    </a:ext>
  </a:extLst>
</a:theme>
</file>

<file path=ppt/theme/theme13.xml><?xml version="1.0" encoding="utf-8"?>
<a:theme xmlns:a="http://schemas.openxmlformats.org/drawingml/2006/main" name="3_Lates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5F491974-0496-D245-9BE7-5852953BEEDC}"/>
    </a:ext>
  </a:extLst>
</a:theme>
</file>

<file path=ppt/theme/theme14.xml><?xml version="1.0" encoding="utf-8"?>
<a:theme xmlns:a="http://schemas.openxmlformats.org/drawingml/2006/main" name="8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0CF5C83B-6FF7-4649-B8D6-F256C7364DC5}"/>
    </a:ext>
  </a:extLst>
</a:theme>
</file>

<file path=ppt/theme/theme15.xml><?xml version="1.0" encoding="utf-8"?>
<a:theme xmlns:a="http://schemas.openxmlformats.org/drawingml/2006/main" name="4_Lates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3213C897-0C69-0843-858C-BF2292640683}"/>
    </a:ext>
  </a:extLst>
</a:theme>
</file>

<file path=ppt/theme/theme16.xml><?xml version="1.0" encoding="utf-8"?>
<a:theme xmlns:a="http://schemas.openxmlformats.org/drawingml/2006/main" name="9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DAA793A0-7067-D14E-A083-19C785308BAA}"/>
    </a:ext>
  </a:extLst>
</a:theme>
</file>

<file path=ppt/theme/theme17.xml><?xml version="1.0" encoding="utf-8"?>
<a:theme xmlns:a="http://schemas.openxmlformats.org/drawingml/2006/main" name="5_Lates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07F95AFC-A03B-1547-AE64-46B100A750C2}"/>
    </a:ext>
  </a:extLst>
</a:theme>
</file>

<file path=ppt/theme/theme18.xml><?xml version="1.0" encoding="utf-8"?>
<a:theme xmlns:a="http://schemas.openxmlformats.org/drawingml/2006/main" name="10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79AFC540-2F77-244B-B0C5-E4F7EA540734}"/>
    </a:ext>
  </a:extLst>
</a:theme>
</file>

<file path=ppt/theme/theme19.xml><?xml version="1.0" encoding="utf-8"?>
<a:theme xmlns:a="http://schemas.openxmlformats.org/drawingml/2006/main" name="Preparing_Case_Studies_Aug_2016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1AB32A1C-FF95-4945-99C4-875E3248216B}"/>
    </a:ext>
  </a:extLst>
</a:theme>
</file>

<file path=ppt/theme/theme2.xml><?xml version="1.0" encoding="utf-8"?>
<a:theme xmlns:a="http://schemas.openxmlformats.org/drawingml/2006/main" name="1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E92C8455-995C-A44C-9F19-DF0F9209D8F2}"/>
    </a:ext>
  </a:extLst>
</a:theme>
</file>

<file path=ppt/theme/theme20.xml><?xml version="1.0" encoding="utf-8"?>
<a:theme xmlns:a="http://schemas.openxmlformats.org/drawingml/2006/main" name="11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444AB1C9-15DE-E044-AA53-39035CF2AC28}"/>
    </a:ext>
  </a:extLst>
</a:theme>
</file>

<file path=ppt/theme/theme2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tes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63F0ACEC-531B-B842-A444-3C143AD6D501}"/>
    </a:ext>
  </a:extLst>
</a:theme>
</file>

<file path=ppt/theme/theme4.xml><?xml version="1.0" encoding="utf-8"?>
<a:theme xmlns:a="http://schemas.openxmlformats.org/drawingml/2006/main" name="3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939E725B-0049-4843-B8FB-297F34734B5B}"/>
    </a:ext>
  </a:extLst>
</a:theme>
</file>

<file path=ppt/theme/theme5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A767998B-1E04-BF4F-893C-C4204E90026C}"/>
    </a:ext>
  </a:extLst>
</a:theme>
</file>

<file path=ppt/theme/theme6.xml><?xml version="1.0" encoding="utf-8"?>
<a:theme xmlns:a="http://schemas.openxmlformats.org/drawingml/2006/main" name="4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2F1473FB-0433-3A49-9A45-64E732E82200}"/>
    </a:ext>
  </a:extLst>
</a:theme>
</file>

<file path=ppt/theme/theme7.xml><?xml version="1.0" encoding="utf-8"?>
<a:theme xmlns:a="http://schemas.openxmlformats.org/drawingml/2006/main" name="1_Lates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701EFC84-E1CD-B441-923F-C2E3AAD96A3C}"/>
    </a:ext>
  </a:extLst>
</a:theme>
</file>

<file path=ppt/theme/theme8.xml><?xml version="1.0" encoding="utf-8"?>
<a:theme xmlns:a="http://schemas.openxmlformats.org/drawingml/2006/main" name="5_Tre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A4DCD41B-5845-2A47-B282-CFC61CE2DFC8}"/>
    </a:ext>
  </a:extLst>
</a:theme>
</file>

<file path=ppt/theme/theme9.xml><?xml version="1.0" encoding="utf-8"?>
<a:theme xmlns:a="http://schemas.openxmlformats.org/drawingml/2006/main" name="2_Lates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_SLIDES_TEMPLATE_v5.potx" id="{23E42002-207B-6448-ACFC-EC411DDFAF4F}" vid="{954C5D92-05CB-F54C-8349-8E5A8490010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B09F0F8DA084AAD9BAE9FEFB718B7" ma:contentTypeVersion="8" ma:contentTypeDescription="Create a new document." ma:contentTypeScope="" ma:versionID="6001533f1ca12ebd27a41145875c224a">
  <xsd:schema xmlns:xsd="http://www.w3.org/2001/XMLSchema" xmlns:xs="http://www.w3.org/2001/XMLSchema" xmlns:p="http://schemas.microsoft.com/office/2006/metadata/properties" xmlns:ns1="http://schemas.microsoft.com/sharepoint/v3" xmlns:ns2="166e0a0d-6761-487b-821e-b7845acec580" xmlns:ns3="351e6e6b-2f75-49d5-9395-542ed896c481" targetNamespace="http://schemas.microsoft.com/office/2006/metadata/properties" ma:root="true" ma:fieldsID="7d45cbc42944154156d39a4638d97e05" ns1:_="" ns2:_="" ns3:_="">
    <xsd:import namespace="http://schemas.microsoft.com/sharepoint/v3"/>
    <xsd:import namespace="166e0a0d-6761-487b-821e-b7845acec580"/>
    <xsd:import namespace="351e6e6b-2f75-49d5-9395-542ed896c481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e0a0d-6761-487b-821e-b7845acec5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1e6e6b-2f75-49d5-9395-542ed896c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392F01-A11F-4AD8-83C2-0B7FB574B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E930C-E7C9-453F-99DF-16BBBBCAC609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351e6e6b-2f75-49d5-9395-542ed896c481"/>
    <ds:schemaRef ds:uri="166e0a0d-6761-487b-821e-b7845acec580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41D9692-18E7-4C03-8B56-780C41FAC4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6e0a0d-6761-487b-821e-b7845acec580"/>
    <ds:schemaRef ds:uri="351e6e6b-2f75-49d5-9395-542ed896c4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2_Trek</Template>
  <TotalTime>8831</TotalTime>
  <Words>914</Words>
  <Application>Microsoft Office PowerPoint</Application>
  <PresentationFormat>On-screen Show (4:3)</PresentationFormat>
  <Paragraphs>169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55" baseType="lpstr">
      <vt:lpstr>Arial</vt:lpstr>
      <vt:lpstr>Calibri</vt:lpstr>
      <vt:lpstr>Franklin Gothic Book</vt:lpstr>
      <vt:lpstr>Gill Sans MT</vt:lpstr>
      <vt:lpstr>Impact</vt:lpstr>
      <vt:lpstr>Wingdings</vt:lpstr>
      <vt:lpstr>Wingdings 2</vt:lpstr>
      <vt:lpstr>2_Trek</vt:lpstr>
      <vt:lpstr>1_Trek</vt:lpstr>
      <vt:lpstr>Latest slides</vt:lpstr>
      <vt:lpstr>3_Trek</vt:lpstr>
      <vt:lpstr>Default Theme</vt:lpstr>
      <vt:lpstr>4_Trek</vt:lpstr>
      <vt:lpstr>1_Latest slides</vt:lpstr>
      <vt:lpstr>5_Trek</vt:lpstr>
      <vt:lpstr>2_Latest slides</vt:lpstr>
      <vt:lpstr>6_Trek</vt:lpstr>
      <vt:lpstr>SANSA_Slides</vt:lpstr>
      <vt:lpstr>7_Trek</vt:lpstr>
      <vt:lpstr>3_Latest slides</vt:lpstr>
      <vt:lpstr>8_Trek</vt:lpstr>
      <vt:lpstr>4_Latest slides</vt:lpstr>
      <vt:lpstr>9_Trek</vt:lpstr>
      <vt:lpstr>5_Latest slides</vt:lpstr>
      <vt:lpstr>10_Trek</vt:lpstr>
      <vt:lpstr>Preparing_Case_Studies_Aug_2016</vt:lpstr>
      <vt:lpstr>11_Trek</vt:lpstr>
      <vt:lpstr>Badge</vt:lpstr>
      <vt:lpstr> object oriented programming</vt:lpstr>
      <vt:lpstr>Procedural programming</vt:lpstr>
      <vt:lpstr>A modularized program</vt:lpstr>
      <vt:lpstr>Spagetti code</vt:lpstr>
      <vt:lpstr>What is an object?</vt:lpstr>
      <vt:lpstr>Object Characteristics</vt:lpstr>
      <vt:lpstr>State or Attributes</vt:lpstr>
      <vt:lpstr>PowerPoint Presentation</vt:lpstr>
      <vt:lpstr>Behavors or Methods</vt:lpstr>
      <vt:lpstr>Class Operations or methods</vt:lpstr>
      <vt:lpstr>Abstraction</vt:lpstr>
      <vt:lpstr>Object representation</vt:lpstr>
      <vt:lpstr>Some useful classes</vt:lpstr>
      <vt:lpstr>Features of OOP</vt:lpstr>
      <vt:lpstr>Encapsulation</vt:lpstr>
      <vt:lpstr>Class Attributes (Cont’d)</vt:lpstr>
      <vt:lpstr>Classes</vt:lpstr>
      <vt:lpstr>Examples of classes</vt:lpstr>
      <vt:lpstr>Objects</vt:lpstr>
      <vt:lpstr>Inheritance </vt:lpstr>
      <vt:lpstr>Inheritence</vt:lpstr>
      <vt:lpstr>PowerPoint Presentation</vt:lpstr>
      <vt:lpstr>Object Oriented Programming</vt:lpstr>
      <vt:lpstr>Polymorphism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QUALIFICATION NAME</dc:title>
  <dc:creator>Leoni Grobler</dc:creator>
  <cp:lastModifiedBy>Administrator</cp:lastModifiedBy>
  <cp:revision>1377</cp:revision>
  <dcterms:created xsi:type="dcterms:W3CDTF">2020-04-20T10:02:01Z</dcterms:created>
  <dcterms:modified xsi:type="dcterms:W3CDTF">2022-07-07T05:18:26Z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0x010100B51B09F0F8DA084AAD9BAE9FEFB718B7</vt:lpwstr>
  </property>
</Properties>
</file>